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2" r:id="rId28"/>
    <p:sldId id="284" r:id="rId29"/>
    <p:sldId id="283" r:id="rId30"/>
    <p:sldId id="286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0" autoAdjust="0"/>
  </p:normalViewPr>
  <p:slideViewPr>
    <p:cSldViewPr snapToGrid="0">
      <p:cViewPr varScale="1">
        <p:scale>
          <a:sx n="112" d="100"/>
          <a:sy n="112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medical b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73100" y="1965326"/>
            <a:ext cx="10845800" cy="1470025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  <a:endParaRPr lang="en-GB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76625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46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452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72034" y="44450"/>
            <a:ext cx="2976033" cy="59055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3934" y="44450"/>
            <a:ext cx="8724900" cy="59055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44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5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1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952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7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8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33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56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679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889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0687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1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232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933" y="728664"/>
            <a:ext cx="5850467" cy="52212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728664"/>
            <a:ext cx="5850467" cy="52212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366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05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385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258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471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021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dical bg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4" y="728664"/>
            <a:ext cx="11904133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  <a:endParaRPr lang="en-GB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567" y="632618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BA69D7AC-BFAB-4855-884D-92DD78600A6F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3700" y="6326188"/>
            <a:ext cx="59520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0217" y="6326188"/>
            <a:ext cx="321521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507E5ED-DDF2-4AC8-8592-E0DECA6FDC20}" type="slidenum">
              <a:rPr lang="en-GB" smtClean="0"/>
              <a:t>‹#›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44450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283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124883" y="6453188"/>
            <a:ext cx="1137708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717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867" y="6484939"/>
            <a:ext cx="508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777876"/>
            <a:ext cx="2667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" y="2673351"/>
            <a:ext cx="2667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" y="4568826"/>
            <a:ext cx="2667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505885" y="2289404"/>
            <a:ext cx="16542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717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505885" y="4188054"/>
            <a:ext cx="145552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717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505884" y="6083529"/>
            <a:ext cx="16026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7179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67" y="777876"/>
            <a:ext cx="84836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101" y="188913"/>
            <a:ext cx="1215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alt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alt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alt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alt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  <p:extLst>
      <p:ext uri="{BB962C8B-B14F-4D97-AF65-F5344CB8AC3E}">
        <p14:creationId xmlns:p14="http://schemas.microsoft.com/office/powerpoint/2010/main" val="322512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3100" y="3032541"/>
            <a:ext cx="10845800" cy="1470025"/>
          </a:xfrm>
        </p:spPr>
        <p:txBody>
          <a:bodyPr/>
          <a:lstStyle/>
          <a:p>
            <a:r>
              <a:rPr lang="en-US" dirty="0" smtClean="0"/>
              <a:t>2016 Customers Meeting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16" y="788083"/>
            <a:ext cx="2000399" cy="20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7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89" y="838220"/>
            <a:ext cx="5619061" cy="47949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BRIO TOP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1" name="Connettore 1 30"/>
          <p:cNvCxnSpPr>
            <a:stCxn id="33" idx="1"/>
            <a:endCxn id="32" idx="7"/>
          </p:cNvCxnSpPr>
          <p:nvPr/>
        </p:nvCxnSpPr>
        <p:spPr>
          <a:xfrm flipH="1">
            <a:off x="5969641" y="752065"/>
            <a:ext cx="2418709" cy="72427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5646408" y="1422068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8388350" y="567399"/>
            <a:ext cx="36212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5 LANGUAGES LCD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8388350" y="936731"/>
            <a:ext cx="362120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EASY </a:t>
            </a:r>
            <a:r>
              <a:rPr lang="it-IT" dirty="0" err="1" smtClean="0"/>
              <a:t>SETTING</a:t>
            </a:r>
            <a:r>
              <a:rPr lang="it-IT" dirty="0" smtClean="0"/>
              <a:t> OF </a:t>
            </a:r>
            <a:r>
              <a:rPr lang="it-IT" dirty="0" err="1" smtClean="0"/>
              <a:t>PARAMETERS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DIGITAL </a:t>
            </a:r>
            <a:r>
              <a:rPr lang="it-IT" dirty="0" err="1" smtClean="0"/>
              <a:t>INDICATION</a:t>
            </a:r>
            <a:r>
              <a:rPr lang="it-IT" dirty="0" smtClean="0"/>
              <a:t> OF PRESSURE AND </a:t>
            </a:r>
            <a:r>
              <a:rPr lang="it-IT" dirty="0" err="1" smtClean="0"/>
              <a:t>CURRENT</a:t>
            </a:r>
            <a:endParaRPr lang="it-IT" dirty="0" smtClean="0"/>
          </a:p>
        </p:txBody>
      </p:sp>
      <p:sp>
        <p:nvSpPr>
          <p:cNvPr id="38" name="CasellaDiTesto 37"/>
          <p:cNvSpPr txBox="1"/>
          <p:nvPr/>
        </p:nvSpPr>
        <p:spPr>
          <a:xfrm>
            <a:off x="155068" y="2675356"/>
            <a:ext cx="291457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CURRENT CONTROL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49941" y="3071300"/>
            <a:ext cx="291969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PROTECTS THE PUMP AGAINST OVERLOAD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30632" y="1238042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RATED 16A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43935" y="1623705"/>
            <a:ext cx="29257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CAN BE USED WITH PUMPS UP TO 3HP</a:t>
            </a:r>
          </a:p>
        </p:txBody>
      </p:sp>
      <p:cxnSp>
        <p:nvCxnSpPr>
          <p:cNvPr id="51" name="Connettore 1 50"/>
          <p:cNvCxnSpPr>
            <a:stCxn id="53" idx="1"/>
            <a:endCxn id="52" idx="5"/>
          </p:cNvCxnSpPr>
          <p:nvPr/>
        </p:nvCxnSpPr>
        <p:spPr>
          <a:xfrm flipH="1" flipV="1">
            <a:off x="5893674" y="2842752"/>
            <a:ext cx="2494676" cy="8386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e 51"/>
          <p:cNvSpPr/>
          <p:nvPr/>
        </p:nvSpPr>
        <p:spPr>
          <a:xfrm>
            <a:off x="5570441" y="2526415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sellaDiTesto 52"/>
          <p:cNvSpPr txBox="1"/>
          <p:nvPr/>
        </p:nvSpPr>
        <p:spPr>
          <a:xfrm>
            <a:off x="8388350" y="3496766"/>
            <a:ext cx="36212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I/O CONNECTIONS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8388350" y="3914101"/>
            <a:ext cx="362120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CAN BE CONNECTED TO BMS AND OTHER EQUIPMENTS FOR REMOTE CONTROL</a:t>
            </a:r>
          </a:p>
          <a:p>
            <a:endParaRPr lang="it-IT"/>
          </a:p>
          <a:p>
            <a:r>
              <a:rPr lang="it-IT" smtClean="0"/>
              <a:t>ALLOWS CONNECTION OF 2 DEVICES IN BOOSTER SETS</a:t>
            </a:r>
          </a:p>
        </p:txBody>
      </p:sp>
      <p:cxnSp>
        <p:nvCxnSpPr>
          <p:cNvPr id="28" name="Connettore 1 27"/>
          <p:cNvCxnSpPr>
            <a:stCxn id="38" idx="3"/>
            <a:endCxn id="29" idx="3"/>
          </p:cNvCxnSpPr>
          <p:nvPr/>
        </p:nvCxnSpPr>
        <p:spPr>
          <a:xfrm flipV="1">
            <a:off x="3069638" y="2788477"/>
            <a:ext cx="1286351" cy="715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4300531" y="247214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ttore 1 34"/>
          <p:cNvCxnSpPr>
            <a:stCxn id="45" idx="3"/>
            <a:endCxn id="40" idx="2"/>
          </p:cNvCxnSpPr>
          <p:nvPr/>
        </p:nvCxnSpPr>
        <p:spPr>
          <a:xfrm>
            <a:off x="3069638" y="1422708"/>
            <a:ext cx="1484180" cy="34145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4553818" y="1578857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155068" y="4299932"/>
            <a:ext cx="291457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ERROR</a:t>
            </a:r>
            <a:r>
              <a:rPr lang="it-IT" dirty="0" smtClean="0">
                <a:solidFill>
                  <a:schemeClr val="bg1"/>
                </a:solidFill>
              </a:rPr>
              <a:t> LOG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9941" y="4695876"/>
            <a:ext cx="29196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ERROR LOGGING FOR AN EASIER AND COMPLETE TROUBLESHOOTING</a:t>
            </a:r>
          </a:p>
        </p:txBody>
      </p:sp>
      <p:cxnSp>
        <p:nvCxnSpPr>
          <p:cNvPr id="23" name="Connettore 1 22"/>
          <p:cNvCxnSpPr>
            <a:stCxn id="21" idx="3"/>
            <a:endCxn id="24" idx="3"/>
          </p:cNvCxnSpPr>
          <p:nvPr/>
        </p:nvCxnSpPr>
        <p:spPr>
          <a:xfrm flipV="1">
            <a:off x="3069638" y="2734202"/>
            <a:ext cx="1845391" cy="175039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4859571" y="2417865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CHOOSE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BRIO TOP 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26781" y="3127434"/>
            <a:ext cx="57106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P+F MODE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26781" y="3544769"/>
            <a:ext cx="571060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PUMP STARTS ON PRESSURE DROP AND STOPS ON ZERO FLOW</a:t>
            </a:r>
          </a:p>
          <a:p>
            <a:endParaRPr lang="it-IT"/>
          </a:p>
          <a:p>
            <a:r>
              <a:rPr lang="it-IT" smtClean="0"/>
              <a:t>NO NEED OF PRESSURE TANK</a:t>
            </a:r>
          </a:p>
          <a:p>
            <a:endParaRPr lang="it-IT"/>
          </a:p>
          <a:p>
            <a:r>
              <a:rPr lang="it-IT" smtClean="0"/>
              <a:t>MAXIMUM PRESSURE CANNOT BE ADJUSTED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286020" y="3127434"/>
            <a:ext cx="57106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P+P MODE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286020" y="3544769"/>
            <a:ext cx="5710604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PUMP STARTS AND STOPS ACCORDING TO PRESSURE THRESHOLD</a:t>
            </a:r>
          </a:p>
          <a:p>
            <a:endParaRPr lang="it-IT"/>
          </a:p>
          <a:p>
            <a:r>
              <a:rPr lang="it-IT" smtClean="0"/>
              <a:t>MUST BE USED WITH A PRESSURE TANK, LIKE A PRESSURE SWITCH</a:t>
            </a:r>
          </a:p>
          <a:p>
            <a:endParaRPr lang="it-IT"/>
          </a:p>
          <a:p>
            <a:r>
              <a:rPr lang="it-IT" smtClean="0"/>
              <a:t>CUT-IN AND CUT-OFF PRESSURE CAN BE REGULATED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 bwMode="auto">
          <a:xfrm>
            <a:off x="4234717" y="672118"/>
            <a:ext cx="360533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b="1" smtClean="0">
                <a:solidFill>
                  <a:srgbClr val="FFC000"/>
                </a:solidFill>
              </a:rPr>
              <a:t>2 PRODUCTS IN ONE!</a:t>
            </a:r>
            <a:endParaRPr lang="en-GB" b="1">
              <a:solidFill>
                <a:srgbClr val="FFC0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273911" y="1431926"/>
            <a:ext cx="3657601" cy="1358166"/>
            <a:chOff x="1273911" y="1431926"/>
            <a:chExt cx="3657601" cy="1358166"/>
          </a:xfrm>
        </p:grpSpPr>
        <p:sp>
          <p:nvSpPr>
            <p:cNvPr id="5" name="Rettangolo 4"/>
            <p:cNvSpPr/>
            <p:nvPr/>
          </p:nvSpPr>
          <p:spPr>
            <a:xfrm>
              <a:off x="1273911" y="1431926"/>
              <a:ext cx="3657601" cy="135816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ttangolo arrotondato 5"/>
            <p:cNvSpPr/>
            <p:nvPr/>
          </p:nvSpPr>
          <p:spPr>
            <a:xfrm>
              <a:off x="1508372" y="1656412"/>
              <a:ext cx="3181672" cy="94976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2309854" y="1711574"/>
            <a:ext cx="1578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smtClean="0"/>
              <a:t>Mode</a:t>
            </a:r>
          </a:p>
          <a:p>
            <a:pPr algn="ctr"/>
            <a:r>
              <a:rPr lang="it-IT" sz="2500" smtClean="0"/>
              <a:t>P + F</a:t>
            </a:r>
            <a:endParaRPr lang="en-GB" sz="2500"/>
          </a:p>
        </p:txBody>
      </p:sp>
      <p:grpSp>
        <p:nvGrpSpPr>
          <p:cNvPr id="30" name="Gruppo 29"/>
          <p:cNvGrpSpPr/>
          <p:nvPr/>
        </p:nvGrpSpPr>
        <p:grpSpPr>
          <a:xfrm>
            <a:off x="7264404" y="1431926"/>
            <a:ext cx="3657601" cy="1358166"/>
            <a:chOff x="1273911" y="1431926"/>
            <a:chExt cx="3657601" cy="1358166"/>
          </a:xfrm>
        </p:grpSpPr>
        <p:sp>
          <p:nvSpPr>
            <p:cNvPr id="36" name="Rettangolo 35"/>
            <p:cNvSpPr/>
            <p:nvPr/>
          </p:nvSpPr>
          <p:spPr>
            <a:xfrm>
              <a:off x="1273911" y="1431926"/>
              <a:ext cx="3657601" cy="135816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ttangolo arrotondato 36"/>
            <p:cNvSpPr/>
            <p:nvPr/>
          </p:nvSpPr>
          <p:spPr>
            <a:xfrm>
              <a:off x="1508372" y="1656412"/>
              <a:ext cx="3181672" cy="94976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CasellaDiTesto 40"/>
          <p:cNvSpPr txBox="1"/>
          <p:nvPr/>
        </p:nvSpPr>
        <p:spPr>
          <a:xfrm>
            <a:off x="8300347" y="1711574"/>
            <a:ext cx="1578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smtClean="0"/>
              <a:t>Mode</a:t>
            </a:r>
          </a:p>
          <a:p>
            <a:pPr algn="ctr"/>
            <a:r>
              <a:rPr lang="it-IT" sz="2500" smtClean="0"/>
              <a:t>P + P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2204387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5" y="1906788"/>
            <a:ext cx="4950679" cy="37851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CHOOSE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BRIO TOP 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3821723" y="672118"/>
            <a:ext cx="4431324" cy="10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BOOSTER SETS WITHOUT CONTROL BOX!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39128" y="1895592"/>
            <a:ext cx="57106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P+P MODE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239128" y="2312927"/>
            <a:ext cx="5710604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USED IN </a:t>
            </a:r>
            <a:r>
              <a:rPr lang="en-US" dirty="0" err="1" smtClean="0"/>
              <a:t>P+P</a:t>
            </a:r>
            <a:r>
              <a:rPr lang="en-US" dirty="0" smtClean="0"/>
              <a:t> MODE WITH A PRESSURE TANK, 2 DEVICES CAN BE INTERCONNECTED TO GET A BOOSTER SET</a:t>
            </a:r>
          </a:p>
          <a:p>
            <a:endParaRPr lang="en-US" dirty="0" smtClean="0"/>
          </a:p>
          <a:p>
            <a:r>
              <a:rPr lang="en-US" dirty="0" smtClean="0"/>
              <a:t>PUMPS START IN SWAPPED MODE ON WATER DEMAND</a:t>
            </a:r>
          </a:p>
          <a:p>
            <a:endParaRPr lang="en-US" dirty="0"/>
          </a:p>
          <a:p>
            <a:r>
              <a:rPr lang="en-US" dirty="0" smtClean="0"/>
              <a:t>PUMPS CAN RUN TOGETHER IN CASE OF HIGH WATER REQUEST FROM THE USERS</a:t>
            </a:r>
          </a:p>
          <a:p>
            <a:endParaRPr lang="en-US" dirty="0"/>
          </a:p>
          <a:p>
            <a:r>
              <a:rPr lang="en-US" dirty="0" smtClean="0"/>
              <a:t>JUST A 4 WIRE CABLE IS NEEDED FOR INTERCONNECTION </a:t>
            </a:r>
          </a:p>
        </p:txBody>
      </p:sp>
    </p:spTree>
    <p:extLst>
      <p:ext uri="{BB962C8B-B14F-4D97-AF65-F5344CB8AC3E}">
        <p14:creationId xmlns:p14="http://schemas.microsoft.com/office/powerpoint/2010/main" val="136843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CHOOSE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BRIO TOP 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3821723" y="672118"/>
            <a:ext cx="4431324" cy="10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C000"/>
                </a:solidFill>
              </a:rPr>
              <a:t>CAN BE CONNECTED TO OTHER DEVICES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69228" y="1908292"/>
            <a:ext cx="57106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AUXILIARY I/O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769228" y="2325627"/>
            <a:ext cx="5710604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 CAN BE USED TO CONNECT A FLOAT SWITCH OR A TIMER</a:t>
            </a:r>
          </a:p>
          <a:p>
            <a:endParaRPr lang="en-US" dirty="0" smtClean="0"/>
          </a:p>
          <a:p>
            <a:r>
              <a:rPr lang="en-US" dirty="0" smtClean="0"/>
              <a:t>CAN BE REMOTELY OPERATED FROM ANOTHER DEVICE (PLC, COMPUTER WITH “</a:t>
            </a:r>
            <a:r>
              <a:rPr lang="en-US" dirty="0" err="1" smtClean="0"/>
              <a:t>CAFM</a:t>
            </a:r>
            <a:r>
              <a:rPr lang="en-US" dirty="0" smtClean="0"/>
              <a:t>”, ETC.)</a:t>
            </a:r>
          </a:p>
          <a:p>
            <a:endParaRPr lang="en-US" dirty="0"/>
          </a:p>
          <a:p>
            <a:r>
              <a:rPr lang="en-US" dirty="0" smtClean="0"/>
              <a:t>OUTPUT RELAY CAN SIGNAL ERROR CONDITIONS OR CAN BE USED TO START OTHER EQUIPMENT (UV UNITS, CHLORINE PUMPS, ETC.)</a:t>
            </a:r>
          </a:p>
          <a:p>
            <a:endParaRPr lang="en-US" dirty="0"/>
          </a:p>
          <a:p>
            <a:r>
              <a:rPr lang="en-US" dirty="0" smtClean="0"/>
              <a:t>CAN BE USED TO INTERFACE THE PUMP TO BMS (BUILDING MANAGEMENT SYSTEMS)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t="11980" r="28486" b="39448"/>
          <a:stretch/>
        </p:blipFill>
        <p:spPr>
          <a:xfrm>
            <a:off x="510930" y="1895592"/>
            <a:ext cx="2662915" cy="207462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Ovale 5"/>
          <p:cNvSpPr/>
          <p:nvPr/>
        </p:nvSpPr>
        <p:spPr>
          <a:xfrm>
            <a:off x="1740124" y="2400747"/>
            <a:ext cx="984739" cy="10088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1" y="4049879"/>
            <a:ext cx="2662914" cy="209915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54" y="1895592"/>
            <a:ext cx="1558012" cy="14411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155" y="3581777"/>
            <a:ext cx="1558012" cy="116677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/>
        </p:blipFill>
        <p:spPr>
          <a:xfrm>
            <a:off x="3437382" y="5000662"/>
            <a:ext cx="1543555" cy="102865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0303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WHY TO CHOOSE BRIO TOP ??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3821723" y="672118"/>
            <a:ext cx="4431324" cy="10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C000"/>
                </a:solidFill>
              </a:rPr>
              <a:t>ADVANCED PROTECTIONS AND FEATURES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6041" r="5003" b="5279"/>
          <a:stretch/>
        </p:blipFill>
        <p:spPr>
          <a:xfrm>
            <a:off x="492510" y="1985816"/>
            <a:ext cx="1567199" cy="155170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r="5861"/>
          <a:stretch/>
        </p:blipFill>
        <p:spPr>
          <a:xfrm>
            <a:off x="492510" y="4082474"/>
            <a:ext cx="1567200" cy="15803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/>
          <a:srcRect l="1" t="10237" r="5242" b="10288"/>
          <a:stretch/>
        </p:blipFill>
        <p:spPr>
          <a:xfrm>
            <a:off x="6408283" y="1984654"/>
            <a:ext cx="1593792" cy="15528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79498"/>
              </p:ext>
            </p:extLst>
          </p:nvPr>
        </p:nvGraphicFramePr>
        <p:xfrm>
          <a:off x="2165379" y="1984654"/>
          <a:ext cx="3598111" cy="115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OVER</a:t>
                      </a:r>
                      <a:r>
                        <a:rPr lang="en-US" sz="1400" baseline="0" noProof="0" dirty="0" smtClean="0"/>
                        <a:t> CURRENT</a:t>
                      </a:r>
                      <a:endParaRPr lang="en-US" sz="1400" noProof="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Stops the pump when the</a:t>
                      </a:r>
                      <a:r>
                        <a:rPr lang="en-US" sz="1400" baseline="0" noProof="0" dirty="0" smtClean="0"/>
                        <a:t> current overcomes the maximum programmed value (locked rotor)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58597"/>
              </p:ext>
            </p:extLst>
          </p:nvPr>
        </p:nvGraphicFramePr>
        <p:xfrm>
          <a:off x="2165379" y="4082474"/>
          <a:ext cx="3598111" cy="136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OVER</a:t>
                      </a:r>
                      <a:r>
                        <a:rPr lang="en-US" sz="1400" baseline="0" noProof="0" dirty="0" smtClean="0"/>
                        <a:t> PRESSURE</a:t>
                      </a:r>
                      <a:endParaRPr lang="en-US" sz="1400" noProof="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Stops the pump when the</a:t>
                      </a:r>
                      <a:r>
                        <a:rPr lang="en-US" sz="1400" baseline="0" noProof="0" dirty="0" smtClean="0"/>
                        <a:t> pressure overcomes the maximum programmed value (useful for applications with variable suction depth) 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29472"/>
              </p:ext>
            </p:extLst>
          </p:nvPr>
        </p:nvGraphicFramePr>
        <p:xfrm>
          <a:off x="8127451" y="1948870"/>
          <a:ext cx="3598111" cy="136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ICE</a:t>
                      </a:r>
                      <a:r>
                        <a:rPr lang="en-US" sz="1400" baseline="0" noProof="0" dirty="0" smtClean="0"/>
                        <a:t> PROTECTION</a:t>
                      </a:r>
                      <a:endParaRPr lang="en-US" sz="1400" noProof="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If temperature falls below 4°C,</a:t>
                      </a:r>
                      <a:r>
                        <a:rPr lang="en-US" sz="1400" baseline="0" noProof="0" dirty="0" smtClean="0"/>
                        <a:t> pump starts automatically for 15” every 15 minutes to prevent freezing of water inside the impellers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/>
          <a:srcRect l="4511" r="2846"/>
          <a:stretch/>
        </p:blipFill>
        <p:spPr>
          <a:xfrm>
            <a:off x="6428226" y="4094049"/>
            <a:ext cx="1570731" cy="15687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91468"/>
              </p:ext>
            </p:extLst>
          </p:nvPr>
        </p:nvGraphicFramePr>
        <p:xfrm>
          <a:off x="8127451" y="4082474"/>
          <a:ext cx="3598111" cy="115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ANTI-SEIZE FUNCTION</a:t>
                      </a:r>
                      <a:endParaRPr lang="en-US" sz="1400" noProof="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When the pump is not used for a</a:t>
                      </a:r>
                      <a:r>
                        <a:rPr lang="en-US" sz="1400" baseline="0" noProof="0" dirty="0" smtClean="0"/>
                        <a:t> period longer than 24H, Brio Top will start the motor automatically to prevent rotor seizure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9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INVERTERS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FOR WATER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PUMPS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18107" y="3606137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SIRIO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383605" y="3624815"/>
            <a:ext cx="37824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SIRIO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 ENTRY –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SIRIO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 ENTRY XP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91551" y="3606137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NETTUNO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92527"/>
              </p:ext>
            </p:extLst>
          </p:nvPr>
        </p:nvGraphicFramePr>
        <p:xfrm>
          <a:off x="318107" y="4022620"/>
          <a:ext cx="3598111" cy="136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1-PH 230V</a:t>
                      </a:r>
                      <a:r>
                        <a:rPr lang="it-IT" sz="1400" baseline="0" dirty="0" smtClean="0"/>
                        <a:t> INPUT / 3-PH 230V OUTPUT</a:t>
                      </a:r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For</a:t>
                      </a:r>
                      <a:r>
                        <a:rPr lang="it-IT" sz="1400" baseline="0" dirty="0" smtClean="0"/>
                        <a:t> 3-phase </a:t>
                      </a:r>
                      <a:r>
                        <a:rPr lang="it-IT" sz="1400" baseline="0" dirty="0" err="1" smtClean="0"/>
                        <a:t>pumps</a:t>
                      </a:r>
                      <a:r>
                        <a:rPr lang="it-IT" sz="1400" baseline="0" dirty="0" smtClean="0"/>
                        <a:t>, delta connection, </a:t>
                      </a:r>
                    </a:p>
                    <a:p>
                      <a:r>
                        <a:rPr lang="it-IT" sz="1400" baseline="0" dirty="0" smtClean="0"/>
                        <a:t>Output max. 9,7A </a:t>
                      </a:r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Water </a:t>
                      </a:r>
                      <a:r>
                        <a:rPr lang="it-IT" sz="1400" dirty="0" err="1" smtClean="0"/>
                        <a:t>cooling</a:t>
                      </a:r>
                      <a:r>
                        <a:rPr lang="it-IT" sz="1400" dirty="0" smtClean="0"/>
                        <a:t> – pipe </a:t>
                      </a:r>
                      <a:r>
                        <a:rPr lang="it-IT" sz="1400" dirty="0" err="1" smtClean="0"/>
                        <a:t>mounting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0" descr="siri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3" y="1035843"/>
            <a:ext cx="2850056" cy="22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sirio-ent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8" y="881000"/>
            <a:ext cx="2854254" cy="23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17747"/>
              </p:ext>
            </p:extLst>
          </p:nvPr>
        </p:nvGraphicFramePr>
        <p:xfrm>
          <a:off x="4383606" y="4013384"/>
          <a:ext cx="3598111" cy="157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1-PH 230V</a:t>
                      </a:r>
                      <a:r>
                        <a:rPr lang="it-IT" sz="1400" baseline="0" dirty="0" smtClean="0"/>
                        <a:t> INPUT / 1-PH 230V OUTPUT</a:t>
                      </a:r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For</a:t>
                      </a:r>
                      <a:r>
                        <a:rPr lang="it-IT" sz="1400" baseline="0" dirty="0" smtClean="0"/>
                        <a:t> 1-phase </a:t>
                      </a:r>
                      <a:r>
                        <a:rPr lang="it-IT" sz="1400" baseline="0" dirty="0" err="1" smtClean="0"/>
                        <a:t>pumps</a:t>
                      </a:r>
                      <a:r>
                        <a:rPr lang="it-IT" sz="1400" baseline="0" dirty="0" smtClean="0"/>
                        <a:t> with </a:t>
                      </a:r>
                      <a:r>
                        <a:rPr lang="it-IT" sz="1400" baseline="0" dirty="0" err="1" smtClean="0"/>
                        <a:t>capacitor</a:t>
                      </a:r>
                      <a:r>
                        <a:rPr lang="it-IT" sz="1400" baseline="0" dirty="0" smtClean="0"/>
                        <a:t>, </a:t>
                      </a:r>
                    </a:p>
                    <a:p>
                      <a:r>
                        <a:rPr lang="it-IT" sz="1400" baseline="0" dirty="0" smtClean="0"/>
                        <a:t>Output max. 10,5A  Sirio Entry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Output max. 14A  Sirio Entry XP</a:t>
                      </a:r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Water </a:t>
                      </a:r>
                      <a:r>
                        <a:rPr lang="it-IT" sz="1400" dirty="0" err="1" smtClean="0"/>
                        <a:t>cooling</a:t>
                      </a:r>
                      <a:r>
                        <a:rPr lang="it-IT" sz="1400" dirty="0" smtClean="0"/>
                        <a:t> – pipe </a:t>
                      </a:r>
                      <a:r>
                        <a:rPr lang="it-IT" sz="1400" dirty="0" err="1" smtClean="0"/>
                        <a:t>mounting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2749"/>
              </p:ext>
            </p:extLst>
          </p:nvPr>
        </p:nvGraphicFramePr>
        <p:xfrm>
          <a:off x="8449105" y="3994147"/>
          <a:ext cx="3598111" cy="179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111"/>
              </a:tblGrid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3-PH 400V</a:t>
                      </a:r>
                      <a:r>
                        <a:rPr lang="it-IT" sz="1400" baseline="0" dirty="0" smtClean="0"/>
                        <a:t> INPUT / 3-PH 400V OUTPUT</a:t>
                      </a:r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For</a:t>
                      </a:r>
                      <a:r>
                        <a:rPr lang="it-IT" sz="1400" baseline="0" dirty="0" smtClean="0"/>
                        <a:t> 3-phase </a:t>
                      </a:r>
                      <a:r>
                        <a:rPr lang="it-IT" sz="1400" baseline="0" dirty="0" err="1" smtClean="0"/>
                        <a:t>pumps</a:t>
                      </a:r>
                      <a:r>
                        <a:rPr lang="it-IT" sz="1400" baseline="0" dirty="0" smtClean="0"/>
                        <a:t>, star connection, </a:t>
                      </a:r>
                    </a:p>
                    <a:p>
                      <a:r>
                        <a:rPr lang="it-IT" sz="1400" baseline="0" dirty="0" smtClean="0"/>
                        <a:t>Output max. 13A</a:t>
                      </a:r>
                    </a:p>
                    <a:p>
                      <a:r>
                        <a:rPr lang="it-IT" sz="1400" baseline="0" dirty="0" smtClean="0"/>
                        <a:t>Output </a:t>
                      </a:r>
                      <a:r>
                        <a:rPr lang="it-IT" sz="1400" dirty="0" smtClean="0"/>
                        <a:t>max.   9A</a:t>
                      </a:r>
                    </a:p>
                    <a:p>
                      <a:r>
                        <a:rPr lang="it-IT" sz="1400" baseline="0" dirty="0" smtClean="0"/>
                        <a:t>Output </a:t>
                      </a:r>
                      <a:r>
                        <a:rPr lang="it-IT" sz="1400" dirty="0" smtClean="0"/>
                        <a:t>max.</a:t>
                      </a:r>
                      <a:r>
                        <a:rPr lang="it-IT" sz="1400" baseline="0" dirty="0" smtClean="0"/>
                        <a:t>   6A</a:t>
                      </a:r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Air </a:t>
                      </a:r>
                      <a:r>
                        <a:rPr lang="it-IT" sz="1400" dirty="0" err="1" smtClean="0"/>
                        <a:t>cooling</a:t>
                      </a:r>
                      <a:r>
                        <a:rPr lang="it-IT" sz="1400" dirty="0" smtClean="0"/>
                        <a:t> – </a:t>
                      </a:r>
                      <a:r>
                        <a:rPr lang="it-IT" sz="1400" dirty="0" err="1" smtClean="0"/>
                        <a:t>wall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mounting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1" b="95582" l="2457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41" y="484595"/>
            <a:ext cx="2874264" cy="3102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900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ADVANTAGES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80"/>
              </a:clrFrom>
              <a:clrTo>
                <a:srgbClr val="00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1289" r="8659" b="11784"/>
          <a:stretch>
            <a:fillRect/>
          </a:stretch>
        </p:blipFill>
        <p:spPr bwMode="auto">
          <a:xfrm>
            <a:off x="2688268" y="969142"/>
            <a:ext cx="6079969" cy="433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6643" y="2207176"/>
            <a:ext cx="29375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COMPACT DESIGN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6643" y="2602316"/>
            <a:ext cx="294481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BE INSTALLED EVERYWHERE</a:t>
            </a:r>
            <a:endParaRPr lang="en-US" b="1" dirty="0" smtClean="0"/>
          </a:p>
          <a:p>
            <a:r>
              <a:rPr lang="en-US" dirty="0" smtClean="0"/>
              <a:t>IN VERTICAL OR </a:t>
            </a:r>
            <a:r>
              <a:rPr lang="en-US" dirty="0"/>
              <a:t>H</a:t>
            </a:r>
            <a:r>
              <a:rPr lang="en-US" dirty="0" smtClean="0"/>
              <a:t>ORIZONTAL POSITION</a:t>
            </a:r>
          </a:p>
        </p:txBody>
      </p:sp>
      <p:cxnSp>
        <p:nvCxnSpPr>
          <p:cNvPr id="7" name="Connettore 1 6"/>
          <p:cNvCxnSpPr>
            <a:endCxn id="8" idx="2"/>
          </p:cNvCxnSpPr>
          <p:nvPr/>
        </p:nvCxnSpPr>
        <p:spPr>
          <a:xfrm>
            <a:off x="2937164" y="2266528"/>
            <a:ext cx="915892" cy="4436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3853056" y="2125583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1 10"/>
          <p:cNvCxnSpPr>
            <a:stCxn id="14" idx="1"/>
            <a:endCxn id="12" idx="7"/>
          </p:cNvCxnSpPr>
          <p:nvPr/>
        </p:nvCxnSpPr>
        <p:spPr>
          <a:xfrm flipH="1">
            <a:off x="5603956" y="752065"/>
            <a:ext cx="2784394" cy="111145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5280723" y="1809246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8388350" y="567399"/>
            <a:ext cx="36212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8 </a:t>
            </a:r>
            <a:r>
              <a:rPr lang="it-IT" dirty="0" err="1" smtClean="0">
                <a:solidFill>
                  <a:schemeClr val="bg1"/>
                </a:solidFill>
              </a:rPr>
              <a:t>LANGUAGES</a:t>
            </a:r>
            <a:r>
              <a:rPr lang="it-IT" dirty="0" smtClean="0">
                <a:solidFill>
                  <a:schemeClr val="bg1"/>
                </a:solidFill>
              </a:rPr>
              <a:t> LCD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388350" y="936731"/>
            <a:ext cx="3621204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EASY </a:t>
            </a:r>
            <a:r>
              <a:rPr lang="it-IT" dirty="0" err="1" smtClean="0"/>
              <a:t>SETTING</a:t>
            </a:r>
            <a:r>
              <a:rPr lang="it-IT" dirty="0" smtClean="0"/>
              <a:t> OF </a:t>
            </a:r>
            <a:r>
              <a:rPr lang="it-IT" dirty="0" err="1" smtClean="0"/>
              <a:t>PARAMETERS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DIGITAL </a:t>
            </a:r>
            <a:r>
              <a:rPr lang="it-IT" dirty="0" err="1" smtClean="0"/>
              <a:t>INDICATION</a:t>
            </a:r>
            <a:r>
              <a:rPr lang="it-IT" dirty="0" smtClean="0"/>
              <a:t> OF PRESSURE AND </a:t>
            </a:r>
            <a:r>
              <a:rPr lang="it-IT" dirty="0" err="1" smtClean="0"/>
              <a:t>CURRENT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ERROR</a:t>
            </a:r>
            <a:r>
              <a:rPr lang="it-IT" dirty="0" smtClean="0"/>
              <a:t> LOG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388350" y="4237718"/>
            <a:ext cx="361391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INTEGRATED</a:t>
            </a:r>
            <a:r>
              <a:rPr lang="it-IT" dirty="0" smtClean="0">
                <a:solidFill>
                  <a:schemeClr val="bg1"/>
                </a:solidFill>
              </a:rPr>
              <a:t> PRESSURE SENSOR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388351" y="4909940"/>
            <a:ext cx="362120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NEED OF EXTERNAL SENSOR </a:t>
            </a:r>
          </a:p>
          <a:p>
            <a:endParaRPr lang="en-US" dirty="0"/>
          </a:p>
          <a:p>
            <a:r>
              <a:rPr lang="en-US" dirty="0" smtClean="0"/>
              <a:t>NO EXTRA COSTS</a:t>
            </a:r>
          </a:p>
        </p:txBody>
      </p:sp>
      <p:cxnSp>
        <p:nvCxnSpPr>
          <p:cNvPr id="18" name="Connettore 1 17"/>
          <p:cNvCxnSpPr>
            <a:stCxn id="16" idx="1"/>
            <a:endCxn id="19" idx="5"/>
          </p:cNvCxnSpPr>
          <p:nvPr/>
        </p:nvCxnSpPr>
        <p:spPr>
          <a:xfrm flipH="1" flipV="1">
            <a:off x="7047776" y="3298916"/>
            <a:ext cx="1340574" cy="126196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6724543" y="2982579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sellaDiTesto 25"/>
          <p:cNvSpPr txBox="1"/>
          <p:nvPr/>
        </p:nvSpPr>
        <p:spPr>
          <a:xfrm>
            <a:off x="143934" y="4145599"/>
            <a:ext cx="29375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WATER </a:t>
            </a:r>
            <a:r>
              <a:rPr lang="it-IT" dirty="0" err="1" smtClean="0">
                <a:solidFill>
                  <a:schemeClr val="bg1"/>
                </a:solidFill>
              </a:rPr>
              <a:t>COOLING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43934" y="4540739"/>
            <a:ext cx="2944813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LONG LIFE OF POWER ELECTRONIC CIRCUITS,</a:t>
            </a:r>
          </a:p>
          <a:p>
            <a:endParaRPr lang="en-US" dirty="0"/>
          </a:p>
          <a:p>
            <a:r>
              <a:rPr lang="en-US" dirty="0" smtClean="0"/>
              <a:t>HIGH POWER RATINGS IN A SMALL DESIGN</a:t>
            </a:r>
          </a:p>
        </p:txBody>
      </p:sp>
      <p:cxnSp>
        <p:nvCxnSpPr>
          <p:cNvPr id="28" name="Connettore 1 27"/>
          <p:cNvCxnSpPr/>
          <p:nvPr/>
        </p:nvCxnSpPr>
        <p:spPr>
          <a:xfrm flipV="1">
            <a:off x="2937164" y="3545884"/>
            <a:ext cx="1964868" cy="83455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4902032" y="3298916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asellaDiTesto 36"/>
          <p:cNvSpPr txBox="1"/>
          <p:nvPr/>
        </p:nvSpPr>
        <p:spPr>
          <a:xfrm>
            <a:off x="160259" y="695286"/>
            <a:ext cx="29139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VARIABLE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SPEED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68530" y="1090725"/>
            <a:ext cx="290563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CONSTANT PRESSURE AND ENERGY SAVING</a:t>
            </a:r>
          </a:p>
        </p:txBody>
      </p:sp>
      <p:cxnSp>
        <p:nvCxnSpPr>
          <p:cNvPr id="39" name="Connettore 1 38"/>
          <p:cNvCxnSpPr>
            <a:stCxn id="37" idx="3"/>
            <a:endCxn id="40" idx="1"/>
          </p:cNvCxnSpPr>
          <p:nvPr/>
        </p:nvCxnSpPr>
        <p:spPr>
          <a:xfrm>
            <a:off x="3074165" y="879952"/>
            <a:ext cx="1586995" cy="80550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4605702" y="163118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09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104659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User friendly new interface: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05695" y="2124650"/>
            <a:ext cx="2688488" cy="1358166"/>
            <a:chOff x="405695" y="1727487"/>
            <a:chExt cx="2688488" cy="1358166"/>
          </a:xfrm>
        </p:grpSpPr>
        <p:grpSp>
          <p:nvGrpSpPr>
            <p:cNvPr id="23" name="Gruppo 22"/>
            <p:cNvGrpSpPr/>
            <p:nvPr/>
          </p:nvGrpSpPr>
          <p:grpSpPr>
            <a:xfrm>
              <a:off x="405695" y="1727487"/>
              <a:ext cx="2688488" cy="1358166"/>
              <a:chOff x="1273911" y="1431926"/>
              <a:chExt cx="3657601" cy="1358166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1273911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ttangolo arrotondato 24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CasellaDiTesto 29"/>
            <p:cNvSpPr txBox="1"/>
            <p:nvPr/>
          </p:nvSpPr>
          <p:spPr>
            <a:xfrm>
              <a:off x="578035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3.0  BAR </a:t>
              </a:r>
            </a:p>
            <a:p>
              <a:pPr algn="ctr"/>
              <a:r>
                <a:rPr lang="it-IT" sz="2500" dirty="0" smtClean="0"/>
                <a:t>40 Hz</a:t>
              </a:r>
              <a:endParaRPr lang="en-GB" sz="25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329006" y="2124650"/>
            <a:ext cx="2688488" cy="1358166"/>
            <a:chOff x="3735404" y="1727487"/>
            <a:chExt cx="2688488" cy="1358166"/>
          </a:xfrm>
        </p:grpSpPr>
        <p:grpSp>
          <p:nvGrpSpPr>
            <p:cNvPr id="31" name="Gruppo 30"/>
            <p:cNvGrpSpPr/>
            <p:nvPr/>
          </p:nvGrpSpPr>
          <p:grpSpPr>
            <a:xfrm>
              <a:off x="3735404" y="1727487"/>
              <a:ext cx="2688488" cy="1358166"/>
              <a:chOff x="1273911" y="1431926"/>
              <a:chExt cx="3657601" cy="1358166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1273911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ttangolo arrotondato 32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CasellaDiTesto 33"/>
            <p:cNvSpPr txBox="1"/>
            <p:nvPr/>
          </p:nvSpPr>
          <p:spPr>
            <a:xfrm>
              <a:off x="3907744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Vin= 230V</a:t>
              </a:r>
            </a:p>
            <a:p>
              <a:pPr algn="ctr"/>
              <a:r>
                <a:rPr lang="it-IT" sz="2500" dirty="0" smtClean="0"/>
                <a:t>    I=  6.0A</a:t>
              </a:r>
              <a:endParaRPr lang="en-GB" sz="25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252317" y="2124650"/>
            <a:ext cx="2688488" cy="1358166"/>
            <a:chOff x="6631181" y="1727487"/>
            <a:chExt cx="2688488" cy="1358166"/>
          </a:xfrm>
        </p:grpSpPr>
        <p:grpSp>
          <p:nvGrpSpPr>
            <p:cNvPr id="35" name="Gruppo 34"/>
            <p:cNvGrpSpPr/>
            <p:nvPr/>
          </p:nvGrpSpPr>
          <p:grpSpPr>
            <a:xfrm>
              <a:off x="6631181" y="1727487"/>
              <a:ext cx="2688488" cy="1358166"/>
              <a:chOff x="1273911" y="1431926"/>
              <a:chExt cx="3657601" cy="1358166"/>
            </a:xfrm>
          </p:grpSpPr>
          <p:sp>
            <p:nvSpPr>
              <p:cNvPr id="36" name="Rettangolo 35"/>
              <p:cNvSpPr/>
              <p:nvPr/>
            </p:nvSpPr>
            <p:spPr>
              <a:xfrm>
                <a:off x="1273911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ttangolo arrotondato 36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CasellaDiTesto 37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Tm=45°C</a:t>
              </a:r>
            </a:p>
            <a:p>
              <a:pPr algn="ctr"/>
              <a:r>
                <a:rPr lang="it-IT" sz="2500" dirty="0" err="1" smtClean="0"/>
                <a:t>Ta</a:t>
              </a:r>
              <a:r>
                <a:rPr lang="it-IT" sz="2500" dirty="0" smtClean="0"/>
                <a:t>=45°C</a:t>
              </a:r>
              <a:endParaRPr lang="en-GB" sz="2500" dirty="0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9175628" y="2124650"/>
            <a:ext cx="2688488" cy="1358166"/>
            <a:chOff x="6631181" y="1727487"/>
            <a:chExt cx="2688488" cy="1358166"/>
          </a:xfrm>
        </p:grpSpPr>
        <p:grpSp>
          <p:nvGrpSpPr>
            <p:cNvPr id="40" name="Gruppo 39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ttangolo arrotondato 42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Language</a:t>
              </a:r>
            </a:p>
            <a:p>
              <a:pPr algn="ctr"/>
              <a:r>
                <a:rPr lang="it-IT" sz="2500" dirty="0" smtClean="0"/>
                <a:t>EN</a:t>
              </a:r>
              <a:endParaRPr lang="en-GB" sz="2500" dirty="0"/>
            </a:p>
          </p:txBody>
        </p:sp>
      </p:grpSp>
      <p:sp>
        <p:nvSpPr>
          <p:cNvPr id="44" name="Titolo 1"/>
          <p:cNvSpPr txBox="1">
            <a:spLocks/>
          </p:cNvSpPr>
          <p:nvPr/>
        </p:nvSpPr>
        <p:spPr bwMode="auto">
          <a:xfrm>
            <a:off x="143934" y="3877540"/>
            <a:ext cx="11918757" cy="96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All functioning variables available on the LCD (pressure, voltage, temperature)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End user can only change the language (to prevent unauthorized variation of parameters)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23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Improved I/O: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225998" y="4489159"/>
            <a:ext cx="2688488" cy="1358166"/>
            <a:chOff x="6631181" y="1727487"/>
            <a:chExt cx="2688488" cy="1358166"/>
          </a:xfrm>
        </p:grpSpPr>
        <p:grpSp>
          <p:nvGrpSpPr>
            <p:cNvPr id="35" name="Gruppo 34"/>
            <p:cNvGrpSpPr/>
            <p:nvPr/>
          </p:nvGrpSpPr>
          <p:grpSpPr>
            <a:xfrm>
              <a:off x="6631181" y="1727487"/>
              <a:ext cx="2688488" cy="1358166"/>
              <a:chOff x="1273911" y="1431926"/>
              <a:chExt cx="3657601" cy="1358166"/>
            </a:xfrm>
          </p:grpSpPr>
          <p:sp>
            <p:nvSpPr>
              <p:cNvPr id="36" name="Rettangolo 35"/>
              <p:cNvSpPr/>
              <p:nvPr/>
            </p:nvSpPr>
            <p:spPr>
              <a:xfrm>
                <a:off x="1273911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ttangolo arrotondato 36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CasellaDiTesto 37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err="1" smtClean="0"/>
                <a:t>Aux</a:t>
              </a:r>
              <a:r>
                <a:rPr lang="it-IT" sz="2500" dirty="0" smtClean="0"/>
                <a:t>. Con.</a:t>
              </a:r>
            </a:p>
            <a:p>
              <a:pPr algn="ctr"/>
              <a:r>
                <a:rPr lang="it-IT" sz="2500" dirty="0" smtClean="0"/>
                <a:t>1 &lt;-&gt;</a:t>
              </a:r>
              <a:endParaRPr lang="en-GB" sz="2500" dirty="0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4474319" y="1441159"/>
            <a:ext cx="2688488" cy="1358166"/>
            <a:chOff x="6631181" y="1727487"/>
            <a:chExt cx="2688488" cy="1358166"/>
          </a:xfrm>
        </p:grpSpPr>
        <p:grpSp>
          <p:nvGrpSpPr>
            <p:cNvPr id="40" name="Gruppo 39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ttangolo arrotondato 42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I/O input</a:t>
              </a:r>
            </a:p>
            <a:p>
              <a:pPr algn="ctr"/>
              <a:r>
                <a:rPr lang="it-IT" sz="2500" dirty="0" smtClean="0"/>
                <a:t>‘2’ </a:t>
              </a:r>
              <a:r>
                <a:rPr lang="it-IT" sz="2500" dirty="0" smtClean="0">
                  <a:sym typeface="Wingdings" panose="05000000000000000000" pitchFamily="2" charset="2"/>
                </a:rPr>
                <a:t></a:t>
              </a:r>
              <a:endParaRPr lang="en-GB" sz="2500" dirty="0"/>
            </a:p>
          </p:txBody>
        </p:sp>
      </p:grp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b="17801"/>
          <a:stretch>
            <a:fillRect/>
          </a:stretch>
        </p:blipFill>
        <p:spPr bwMode="auto">
          <a:xfrm>
            <a:off x="267999" y="1221728"/>
            <a:ext cx="3646487" cy="2081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4471743" y="2971832"/>
            <a:ext cx="2688488" cy="1358166"/>
            <a:chOff x="6631181" y="1727487"/>
            <a:chExt cx="2688488" cy="1358166"/>
          </a:xfrm>
        </p:grpSpPr>
        <p:grpSp>
          <p:nvGrpSpPr>
            <p:cNvPr id="28" name="Gruppo 27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ttangolo arrotondato 45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I/O output</a:t>
              </a:r>
            </a:p>
            <a:p>
              <a:pPr algn="ctr"/>
              <a:r>
                <a:rPr lang="it-IT" sz="2500" dirty="0" err="1" smtClean="0"/>
                <a:t>ERR</a:t>
              </a:r>
              <a:r>
                <a:rPr lang="it-IT" sz="2500" dirty="0" smtClean="0"/>
                <a:t>.</a:t>
              </a:r>
              <a:endParaRPr lang="en-GB" sz="2500" dirty="0"/>
            </a:p>
          </p:txBody>
        </p:sp>
      </p:grpSp>
      <p:cxnSp>
        <p:nvCxnSpPr>
          <p:cNvPr id="20" name="Connettore 1 19"/>
          <p:cNvCxnSpPr>
            <a:endCxn id="21" idx="4"/>
          </p:cNvCxnSpPr>
          <p:nvPr/>
        </p:nvCxnSpPr>
        <p:spPr>
          <a:xfrm flipV="1">
            <a:off x="2399323" y="3288163"/>
            <a:ext cx="19087" cy="124156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2229064" y="2917551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Connettore 1 29"/>
          <p:cNvCxnSpPr>
            <a:endCxn id="31" idx="6"/>
          </p:cNvCxnSpPr>
          <p:nvPr/>
        </p:nvCxnSpPr>
        <p:spPr>
          <a:xfrm flipH="1" flipV="1">
            <a:off x="2607755" y="2054096"/>
            <a:ext cx="1861413" cy="106353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2229064" y="186879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ttore 1 31"/>
          <p:cNvCxnSpPr>
            <a:endCxn id="31" idx="6"/>
          </p:cNvCxnSpPr>
          <p:nvPr/>
        </p:nvCxnSpPr>
        <p:spPr>
          <a:xfrm flipH="1">
            <a:off x="2607755" y="1560805"/>
            <a:ext cx="1861413" cy="49329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olo 1"/>
          <p:cNvSpPr txBox="1">
            <a:spLocks/>
          </p:cNvSpPr>
          <p:nvPr/>
        </p:nvSpPr>
        <p:spPr bwMode="auto">
          <a:xfrm>
            <a:off x="7332569" y="361438"/>
            <a:ext cx="4411378" cy="426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Optional I/O card: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 digital input for external start, external error or double set-point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 digital output for “error” signaling, “pump in function” signaling or for auxiliary fixed speed pump</a:t>
            </a:r>
          </a:p>
        </p:txBody>
      </p:sp>
      <p:sp>
        <p:nvSpPr>
          <p:cNvPr id="47" name="Titolo 1"/>
          <p:cNvSpPr txBox="1">
            <a:spLocks/>
          </p:cNvSpPr>
          <p:nvPr/>
        </p:nvSpPr>
        <p:spPr bwMode="auto">
          <a:xfrm>
            <a:off x="4023864" y="4251097"/>
            <a:ext cx="7863335" cy="195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Standard Aux. Connector: allows the connection of 2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Sirio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in a booster set; otherwise can be used for external start or double set-point command</a:t>
            </a:r>
          </a:p>
        </p:txBody>
      </p:sp>
    </p:spTree>
    <p:extLst>
      <p:ext uri="{BB962C8B-B14F-4D97-AF65-F5344CB8AC3E}">
        <p14:creationId xmlns:p14="http://schemas.microsoft.com/office/powerpoint/2010/main" val="4074529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Intelligent thermal management: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1845774" y="4480202"/>
            <a:ext cx="2688488" cy="1358166"/>
            <a:chOff x="6631181" y="1727487"/>
            <a:chExt cx="2688488" cy="1358166"/>
          </a:xfrm>
        </p:grpSpPr>
        <p:grpSp>
          <p:nvGrpSpPr>
            <p:cNvPr id="28" name="Gruppo 27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ttangolo arrotondato 45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err="1" smtClean="0"/>
                <a:t>T.a</a:t>
              </a:r>
              <a:r>
                <a:rPr lang="it-IT" sz="2500" dirty="0" smtClean="0"/>
                <a:t>. </a:t>
              </a:r>
              <a:r>
                <a:rPr lang="it-IT" sz="2500" dirty="0" err="1" smtClean="0"/>
                <a:t>max</a:t>
              </a:r>
              <a:endParaRPr lang="it-IT" sz="2500" dirty="0" smtClean="0"/>
            </a:p>
            <a:p>
              <a:pPr algn="ctr"/>
              <a:r>
                <a:rPr lang="it-IT" sz="2500" dirty="0" smtClean="0"/>
                <a:t>80°C</a:t>
              </a:r>
              <a:endParaRPr lang="en-GB" sz="2500" dirty="0"/>
            </a:p>
          </p:txBody>
        </p:sp>
      </p:grpSp>
      <p:sp>
        <p:nvSpPr>
          <p:cNvPr id="44" name="Titolo 1"/>
          <p:cNvSpPr txBox="1">
            <a:spLocks/>
          </p:cNvSpPr>
          <p:nvPr/>
        </p:nvSpPr>
        <p:spPr bwMode="auto">
          <a:xfrm>
            <a:off x="5768838" y="1198644"/>
            <a:ext cx="6181969" cy="426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automatically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reduces the power to the pump when the temperature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increases</a:t>
            </a: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avoids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over-temperature on the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IGBT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and DC bus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capacitors</a:t>
            </a:r>
          </a:p>
          <a:p>
            <a:pPr marL="342900" indent="-342900">
              <a:buFontTx/>
              <a:buChar char="-"/>
            </a:pP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extends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inverter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life</a:t>
            </a: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73756759"/>
              </p:ext>
            </p:extLst>
          </p:nvPr>
        </p:nvGraphicFramePr>
        <p:xfrm>
          <a:off x="232142" y="1371761"/>
          <a:ext cx="5356993" cy="286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Grafico" r:id="rId3" imgW="8477362" imgH="4534012" progId="MSGraph.Chart.8">
                  <p:embed followColorScheme="full"/>
                </p:oleObj>
              </mc:Choice>
              <mc:Fallback>
                <p:oleObj name="Grafico" r:id="rId3" imgW="8477362" imgH="453401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42" y="1371761"/>
                        <a:ext cx="5356993" cy="2864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1 33"/>
          <p:cNvCxnSpPr>
            <a:endCxn id="48" idx="4"/>
          </p:cNvCxnSpPr>
          <p:nvPr/>
        </p:nvCxnSpPr>
        <p:spPr>
          <a:xfrm flipV="1">
            <a:off x="4157785" y="3187568"/>
            <a:ext cx="9643" cy="128921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e 47"/>
          <p:cNvSpPr/>
          <p:nvPr/>
        </p:nvSpPr>
        <p:spPr>
          <a:xfrm>
            <a:off x="3978082" y="2816956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59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PRODUCTS OVERVIEW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8640" y="1028826"/>
            <a:ext cx="1296988" cy="4535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17" descr="PM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r="15778"/>
          <a:stretch>
            <a:fillRect/>
          </a:stretch>
        </p:blipFill>
        <p:spPr bwMode="auto">
          <a:xfrm>
            <a:off x="331665" y="1244726"/>
            <a:ext cx="1098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LP3 scontorna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r="16121"/>
          <a:stretch>
            <a:fillRect/>
          </a:stretch>
        </p:blipFill>
        <p:spPr bwMode="auto">
          <a:xfrm>
            <a:off x="403103" y="4124451"/>
            <a:ext cx="104457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scontornato PM5-3WMF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3" y="2598863"/>
            <a:ext cx="143986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30215" y="1307979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>
                    <a:lumMod val="75000"/>
                  </a:schemeClr>
                </a:solidFill>
              </a:rPr>
              <a:t>Pressure switches for water pumps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79411" y="1247656"/>
            <a:ext cx="1296988" cy="405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24" descr="brio-m cop m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11" y="2687518"/>
            <a:ext cx="1200150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BRIO TANK SCONTORNA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36" y="1365131"/>
            <a:ext cx="1143000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497146" y="1219018"/>
            <a:ext cx="2881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>
                    <a:lumMod val="75000"/>
                  </a:schemeClr>
                </a:solidFill>
              </a:rPr>
              <a:t>Electronic controllers for water pumps</a:t>
            </a:r>
          </a:p>
        </p:txBody>
      </p:sp>
      <p:pic>
        <p:nvPicPr>
          <p:cNvPr id="16" name="Picture 22" descr="Brio Top Ita00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08" y="4007219"/>
            <a:ext cx="1150938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945321" y="1154991"/>
            <a:ext cx="2592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>
                    <a:lumMod val="75000"/>
                  </a:schemeClr>
                </a:solidFill>
              </a:rPr>
              <a:t>Variable frequency drivers for water pumps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8503871" y="1236542"/>
            <a:ext cx="1296988" cy="2827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" name="Picture 20" descr="siri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71" y="1523879"/>
            <a:ext cx="1222375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sirio-ent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71" y="2782767"/>
            <a:ext cx="1296988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58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0997059"/>
              </p:ext>
            </p:extLst>
          </p:nvPr>
        </p:nvGraphicFramePr>
        <p:xfrm>
          <a:off x="143934" y="1320680"/>
          <a:ext cx="463073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Grafico" r:id="rId3" imgW="8477362" imgH="4534012" progId="MSGraph.Chart.8">
                  <p:embed followColorScheme="full"/>
                </p:oleObj>
              </mc:Choice>
              <mc:Fallback>
                <p:oleObj name="Grafico" r:id="rId3" imgW="8477362" imgH="453401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34" y="1320680"/>
                        <a:ext cx="4630737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Improved pressure sensor amplification circuit: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7898" y="4454769"/>
            <a:ext cx="2688488" cy="1358166"/>
            <a:chOff x="6631181" y="1727487"/>
            <a:chExt cx="2688488" cy="1358166"/>
          </a:xfrm>
        </p:grpSpPr>
        <p:grpSp>
          <p:nvGrpSpPr>
            <p:cNvPr id="28" name="Gruppo 27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ttangolo arrotondato 45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Pr. </a:t>
              </a:r>
              <a:r>
                <a:rPr lang="it-IT" sz="2500" dirty="0" err="1" smtClean="0"/>
                <a:t>Calibr</a:t>
              </a:r>
              <a:r>
                <a:rPr lang="it-IT" sz="2500" dirty="0" smtClean="0"/>
                <a:t>.</a:t>
              </a:r>
            </a:p>
            <a:p>
              <a:pPr algn="ctr"/>
              <a:r>
                <a:rPr lang="it-IT" sz="2500" dirty="0" smtClean="0"/>
                <a:t>0.0 BAR</a:t>
              </a:r>
              <a:endParaRPr lang="en-GB" sz="2500" dirty="0"/>
            </a:p>
          </p:txBody>
        </p:sp>
      </p:grpSp>
      <p:sp>
        <p:nvSpPr>
          <p:cNvPr id="44" name="Titolo 1"/>
          <p:cNvSpPr txBox="1">
            <a:spLocks/>
          </p:cNvSpPr>
          <p:nvPr/>
        </p:nvSpPr>
        <p:spPr bwMode="auto">
          <a:xfrm>
            <a:off x="5430746" y="1202068"/>
            <a:ext cx="6181969" cy="329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improved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pressure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reading</a:t>
            </a: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reduced drift of the signal along the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time</a:t>
            </a: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increased amplification gain for a more accurate pressure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reading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Connettore 1 33"/>
          <p:cNvCxnSpPr>
            <a:endCxn id="48" idx="4"/>
          </p:cNvCxnSpPr>
          <p:nvPr/>
        </p:nvCxnSpPr>
        <p:spPr>
          <a:xfrm flipV="1">
            <a:off x="759919" y="3718974"/>
            <a:ext cx="1" cy="73579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e 47"/>
          <p:cNvSpPr/>
          <p:nvPr/>
        </p:nvSpPr>
        <p:spPr>
          <a:xfrm>
            <a:off x="570574" y="3348362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uppo 14"/>
          <p:cNvGrpSpPr/>
          <p:nvPr/>
        </p:nvGrpSpPr>
        <p:grpSpPr>
          <a:xfrm>
            <a:off x="3347356" y="4454769"/>
            <a:ext cx="2688488" cy="1358166"/>
            <a:chOff x="6631181" y="1727487"/>
            <a:chExt cx="2688488" cy="1358166"/>
          </a:xfrm>
        </p:grpSpPr>
        <p:grpSp>
          <p:nvGrpSpPr>
            <p:cNvPr id="16" name="Gruppo 15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ttangolo arrotondato 18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Pr. </a:t>
              </a:r>
              <a:r>
                <a:rPr lang="it-IT" sz="2500" dirty="0" err="1" smtClean="0"/>
                <a:t>Calibr</a:t>
              </a:r>
              <a:r>
                <a:rPr lang="it-IT" sz="2500" dirty="0" smtClean="0"/>
                <a:t>.</a:t>
              </a:r>
            </a:p>
            <a:p>
              <a:pPr algn="ctr"/>
              <a:r>
                <a:rPr lang="it-IT" sz="2500" dirty="0" smtClean="0"/>
                <a:t>5.0 BAR</a:t>
              </a:r>
              <a:endParaRPr lang="en-GB" sz="2500" dirty="0"/>
            </a:p>
          </p:txBody>
        </p:sp>
      </p:grpSp>
      <p:cxnSp>
        <p:nvCxnSpPr>
          <p:cNvPr id="20" name="Connettore 1 19"/>
          <p:cNvCxnSpPr/>
          <p:nvPr/>
        </p:nvCxnSpPr>
        <p:spPr>
          <a:xfrm flipV="1">
            <a:off x="3839376" y="3748641"/>
            <a:ext cx="0" cy="7027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3650030" y="3373611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00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Complete error log: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28821" y="1397685"/>
            <a:ext cx="2688488" cy="1358166"/>
            <a:chOff x="6631181" y="1727487"/>
            <a:chExt cx="2688488" cy="1358166"/>
          </a:xfrm>
        </p:grpSpPr>
        <p:grpSp>
          <p:nvGrpSpPr>
            <p:cNvPr id="28" name="Gruppo 27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ttangolo arrotondato 45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CasellaDiTesto 28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E0   (000)</a:t>
              </a:r>
            </a:p>
            <a:p>
              <a:pPr algn="ctr"/>
              <a:r>
                <a:rPr lang="it-IT" sz="2500" dirty="0" err="1" smtClean="0"/>
                <a:t>Low</a:t>
              </a:r>
              <a:r>
                <a:rPr lang="it-IT" sz="2500" dirty="0" smtClean="0"/>
                <a:t> Voltage</a:t>
              </a:r>
              <a:endParaRPr lang="en-GB" sz="2500" dirty="0"/>
            </a:p>
          </p:txBody>
        </p:sp>
      </p:grpSp>
      <p:sp>
        <p:nvSpPr>
          <p:cNvPr id="44" name="Titolo 1"/>
          <p:cNvSpPr txBox="1">
            <a:spLocks/>
          </p:cNvSpPr>
          <p:nvPr/>
        </p:nvSpPr>
        <p:spPr bwMode="auto">
          <a:xfrm>
            <a:off x="4367742" y="2832045"/>
            <a:ext cx="7709958" cy="329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Complete error log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13 different error codes with full text explanation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Value between brackets indicates number of occurrences for one error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Timer of “power supply time” and “pump running time”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3081832" y="1395207"/>
            <a:ext cx="2688488" cy="1358166"/>
            <a:chOff x="6631181" y="1727487"/>
            <a:chExt cx="2688488" cy="1358166"/>
          </a:xfrm>
        </p:grpSpPr>
        <p:grpSp>
          <p:nvGrpSpPr>
            <p:cNvPr id="16" name="Gruppo 15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ttangolo arrotondato 18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E1   (000)</a:t>
              </a:r>
            </a:p>
            <a:p>
              <a:pPr algn="ctr"/>
              <a:r>
                <a:rPr lang="it-IT" sz="2500" dirty="0" smtClean="0"/>
                <a:t>High </a:t>
              </a:r>
              <a:r>
                <a:rPr lang="it-IT" sz="2500" dirty="0" err="1" smtClean="0"/>
                <a:t>voltage</a:t>
              </a:r>
              <a:endParaRPr lang="en-GB" sz="2500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364276" y="3304639"/>
            <a:ext cx="2688488" cy="1358166"/>
            <a:chOff x="6631181" y="1727487"/>
            <a:chExt cx="2688488" cy="1358166"/>
          </a:xfrm>
        </p:grpSpPr>
        <p:grpSp>
          <p:nvGrpSpPr>
            <p:cNvPr id="24" name="Gruppo 23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26" name="Rettangolo 25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ttangolo arrotondato 29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CasellaDiTesto 24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E13   (000)</a:t>
              </a:r>
            </a:p>
            <a:p>
              <a:pPr algn="ctr"/>
              <a:r>
                <a:rPr lang="it-IT" sz="2500" dirty="0" err="1" smtClean="0"/>
                <a:t>Press.Sens</a:t>
              </a:r>
              <a:r>
                <a:rPr lang="it-IT" sz="2500" dirty="0" smtClean="0"/>
                <a:t>.</a:t>
              </a:r>
              <a:endParaRPr lang="en-GB" sz="2500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7302534" y="1395207"/>
            <a:ext cx="2688488" cy="1358166"/>
            <a:chOff x="6631181" y="1727487"/>
            <a:chExt cx="2688488" cy="1358166"/>
          </a:xfrm>
        </p:grpSpPr>
        <p:grpSp>
          <p:nvGrpSpPr>
            <p:cNvPr id="32" name="Gruppo 31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35" name="Rettangolo 34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ttangolo arrotondato 35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E6   (000)</a:t>
              </a:r>
            </a:p>
            <a:p>
              <a:pPr algn="ctr"/>
              <a:r>
                <a:rPr lang="it-IT" sz="2500" dirty="0" smtClean="0"/>
                <a:t>Dry </a:t>
              </a:r>
              <a:r>
                <a:rPr lang="it-IT" sz="2500" dirty="0" err="1" smtClean="0"/>
                <a:t>Running</a:t>
              </a:r>
              <a:endParaRPr lang="en-GB" sz="2500" dirty="0"/>
            </a:p>
          </p:txBody>
        </p:sp>
      </p:grpSp>
      <p:sp>
        <p:nvSpPr>
          <p:cNvPr id="3" name="Rettangolo 2"/>
          <p:cNvSpPr/>
          <p:nvPr/>
        </p:nvSpPr>
        <p:spPr>
          <a:xfrm>
            <a:off x="5908431" y="2643188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tangolo 36"/>
          <p:cNvSpPr/>
          <p:nvPr/>
        </p:nvSpPr>
        <p:spPr>
          <a:xfrm>
            <a:off x="6127506" y="2643187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tangolo 37"/>
          <p:cNvSpPr/>
          <p:nvPr/>
        </p:nvSpPr>
        <p:spPr>
          <a:xfrm>
            <a:off x="6346581" y="264318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tangolo 38"/>
          <p:cNvSpPr/>
          <p:nvPr/>
        </p:nvSpPr>
        <p:spPr>
          <a:xfrm>
            <a:off x="6565656" y="264318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tangolo 39"/>
          <p:cNvSpPr/>
          <p:nvPr/>
        </p:nvSpPr>
        <p:spPr>
          <a:xfrm>
            <a:off x="6784731" y="264318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/>
          <p:cNvSpPr/>
          <p:nvPr/>
        </p:nvSpPr>
        <p:spPr>
          <a:xfrm>
            <a:off x="7003806" y="264318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tangolo 41"/>
          <p:cNvSpPr/>
          <p:nvPr/>
        </p:nvSpPr>
        <p:spPr>
          <a:xfrm>
            <a:off x="10115552" y="2630378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/>
          <p:cNvSpPr/>
          <p:nvPr/>
        </p:nvSpPr>
        <p:spPr>
          <a:xfrm>
            <a:off x="10334627" y="2630377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tangolo 46"/>
          <p:cNvSpPr/>
          <p:nvPr/>
        </p:nvSpPr>
        <p:spPr>
          <a:xfrm>
            <a:off x="10553702" y="263037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tangolo 48"/>
          <p:cNvSpPr/>
          <p:nvPr/>
        </p:nvSpPr>
        <p:spPr>
          <a:xfrm>
            <a:off x="10772777" y="263037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tangolo 49"/>
          <p:cNvSpPr/>
          <p:nvPr/>
        </p:nvSpPr>
        <p:spPr>
          <a:xfrm>
            <a:off x="10991852" y="2630376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tangolo 51"/>
          <p:cNvSpPr/>
          <p:nvPr/>
        </p:nvSpPr>
        <p:spPr>
          <a:xfrm>
            <a:off x="228821" y="4552622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tangolo 52"/>
          <p:cNvSpPr/>
          <p:nvPr/>
        </p:nvSpPr>
        <p:spPr>
          <a:xfrm>
            <a:off x="447896" y="4552621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ttangolo 53"/>
          <p:cNvSpPr/>
          <p:nvPr/>
        </p:nvSpPr>
        <p:spPr>
          <a:xfrm>
            <a:off x="666971" y="4552620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ttangolo 54"/>
          <p:cNvSpPr/>
          <p:nvPr/>
        </p:nvSpPr>
        <p:spPr>
          <a:xfrm>
            <a:off x="886046" y="4552620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tangolo 55"/>
          <p:cNvSpPr/>
          <p:nvPr/>
        </p:nvSpPr>
        <p:spPr>
          <a:xfrm>
            <a:off x="1105121" y="4552620"/>
            <a:ext cx="116132" cy="11018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7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Can operate with impure water: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 bwMode="auto">
          <a:xfrm>
            <a:off x="6243545" y="1657349"/>
            <a:ext cx="5948455" cy="385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Flow sensor can be disabled</a:t>
            </a:r>
          </a:p>
          <a:p>
            <a:pPr marL="342900" indent="-342900">
              <a:buFontTx/>
              <a:buChar char="-"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drive can be operated according only to the pressure</a:t>
            </a: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Useful for application with sand and iron</a:t>
            </a: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Dry running pressure must be set to correctly stop the pump in absence of water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FF80"/>
              </a:clrFrom>
              <a:clrTo>
                <a:srgbClr val="00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t="46162" r="32305" b="14893"/>
          <a:stretch/>
        </p:blipFill>
        <p:spPr bwMode="auto">
          <a:xfrm>
            <a:off x="342899" y="1657349"/>
            <a:ext cx="2676525" cy="29676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3358880" y="2749418"/>
            <a:ext cx="2688488" cy="1358166"/>
            <a:chOff x="6631181" y="1727487"/>
            <a:chExt cx="2688488" cy="1358166"/>
          </a:xfrm>
        </p:grpSpPr>
        <p:grpSp>
          <p:nvGrpSpPr>
            <p:cNvPr id="11" name="Gruppo 10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3" name="Rettangolo 12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ttangolo arrotondato 13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CasellaDiTesto 11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Flow </a:t>
              </a:r>
              <a:r>
                <a:rPr lang="it-IT" sz="2500" dirty="0" err="1" smtClean="0"/>
                <a:t>sens</a:t>
              </a:r>
              <a:r>
                <a:rPr lang="it-IT" sz="2500" dirty="0" smtClean="0"/>
                <a:t>.</a:t>
              </a:r>
            </a:p>
            <a:p>
              <a:pPr algn="ctr"/>
              <a:r>
                <a:rPr lang="it-IT" sz="2500" dirty="0" smtClean="0"/>
                <a:t>OFF</a:t>
              </a:r>
              <a:endParaRPr lang="en-GB" sz="2500" dirty="0"/>
            </a:p>
          </p:txBody>
        </p:sp>
      </p:grpSp>
      <p:cxnSp>
        <p:nvCxnSpPr>
          <p:cNvPr id="15" name="Connettore 1 14"/>
          <p:cNvCxnSpPr>
            <a:endCxn id="16" idx="6"/>
          </p:cNvCxnSpPr>
          <p:nvPr/>
        </p:nvCxnSpPr>
        <p:spPr>
          <a:xfrm flipH="1">
            <a:off x="1806012" y="3629025"/>
            <a:ext cx="1547717" cy="123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1427321" y="345605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uppo 20"/>
          <p:cNvGrpSpPr/>
          <p:nvPr/>
        </p:nvGrpSpPr>
        <p:grpSpPr>
          <a:xfrm>
            <a:off x="3366976" y="4376066"/>
            <a:ext cx="2688488" cy="1358166"/>
            <a:chOff x="6631181" y="1727487"/>
            <a:chExt cx="2688488" cy="1358166"/>
          </a:xfrm>
        </p:grpSpPr>
        <p:grpSp>
          <p:nvGrpSpPr>
            <p:cNvPr id="27" name="Gruppo 26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29" name="Rettangolo 28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ttangolo arrotondato 29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Dry </a:t>
              </a:r>
              <a:r>
                <a:rPr lang="it-IT" sz="2500" dirty="0" err="1" smtClean="0"/>
                <a:t>ru</a:t>
              </a:r>
              <a:r>
                <a:rPr lang="it-IT" sz="2500" dirty="0" smtClean="0"/>
                <a:t>. Press.</a:t>
              </a:r>
            </a:p>
            <a:p>
              <a:pPr algn="ctr"/>
              <a:r>
                <a:rPr lang="it-IT" sz="2500" dirty="0" smtClean="0"/>
                <a:t>0,5 BAR</a:t>
              </a:r>
              <a:endParaRPr lang="en-GB" sz="2500" dirty="0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23" y="5148947"/>
            <a:ext cx="657815" cy="6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6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New board to board connection: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 bwMode="auto">
          <a:xfrm>
            <a:off x="6243545" y="1465546"/>
            <a:ext cx="5948455" cy="385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Boards are internally connected through ribbon flat cable instead of pin strips 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Increased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reliability</a:t>
            </a: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 loose of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signal</a:t>
            </a:r>
          </a:p>
          <a:p>
            <a:pPr marL="342900" indent="-342900">
              <a:buFontTx/>
              <a:buChar char="-"/>
            </a:pP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Easier replacement of the boards during service</a:t>
            </a:r>
          </a:p>
        </p:txBody>
      </p:sp>
      <p:pic>
        <p:nvPicPr>
          <p:cNvPr id="23" name="Picture 17" descr="DSC_0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9" b="46292"/>
          <a:stretch>
            <a:fillRect/>
          </a:stretch>
        </p:blipFill>
        <p:spPr bwMode="auto">
          <a:xfrm>
            <a:off x="272740" y="1465546"/>
            <a:ext cx="2483548" cy="20473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DSC_053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49" y="1468720"/>
            <a:ext cx="3048857" cy="203257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ANd9GcSQEheiWpiAlq3lwRoVEfgGWqQbb5Pa6xvD7-mlqrpWroPxbd_JIpFEx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03" y="1525871"/>
            <a:ext cx="709282" cy="7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ANd9GcTqcAjFBIxN4RObAyR6WR751oCJ_SDk4J5wWOy0LEeSaUx7SotMpvpYiD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4" y="1505234"/>
            <a:ext cx="611889" cy="6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79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 bwMode="auto">
          <a:xfrm>
            <a:off x="143934" y="708106"/>
            <a:ext cx="844761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New configuration possibilities: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 bwMode="auto">
          <a:xfrm>
            <a:off x="3152656" y="1771812"/>
            <a:ext cx="8086725" cy="14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DeltaP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stop: when the actual pressure overcomes the value of “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set-point+deltaP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stop” the drive will stop the pump immediately, without delay. 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91830" y="1771812"/>
            <a:ext cx="2688488" cy="1358166"/>
            <a:chOff x="6631181" y="1727487"/>
            <a:chExt cx="2688488" cy="1358166"/>
          </a:xfrm>
        </p:grpSpPr>
        <p:grpSp>
          <p:nvGrpSpPr>
            <p:cNvPr id="10" name="Gruppo 9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ttangolo arrotondato 12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err="1" smtClean="0"/>
                <a:t>DeltaP</a:t>
              </a:r>
              <a:r>
                <a:rPr lang="it-IT" sz="2500" dirty="0" smtClean="0"/>
                <a:t> Stop</a:t>
              </a:r>
            </a:p>
            <a:p>
              <a:pPr algn="ctr"/>
              <a:r>
                <a:rPr lang="it-IT" sz="2500" dirty="0" smtClean="0"/>
                <a:t>2.0 BAR</a:t>
              </a:r>
              <a:endParaRPr lang="en-GB" sz="25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91830" y="3810162"/>
            <a:ext cx="2688488" cy="1358166"/>
            <a:chOff x="6631181" y="1727487"/>
            <a:chExt cx="2688488" cy="1358166"/>
          </a:xfrm>
        </p:grpSpPr>
        <p:grpSp>
          <p:nvGrpSpPr>
            <p:cNvPr id="15" name="Gruppo 14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7" name="Rettangolo 16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ttangolo arrotondato 17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smtClean="0"/>
                <a:t>Full reset</a:t>
              </a:r>
            </a:p>
            <a:p>
              <a:pPr algn="ctr"/>
              <a:r>
                <a:rPr lang="it-IT" sz="2500" dirty="0" smtClean="0"/>
                <a:t>ON</a:t>
              </a:r>
              <a:endParaRPr lang="en-GB" sz="2500" dirty="0"/>
            </a:p>
          </p:txBody>
        </p:sp>
      </p:grpSp>
      <p:sp>
        <p:nvSpPr>
          <p:cNvPr id="19" name="Titolo 1"/>
          <p:cNvSpPr txBox="1">
            <a:spLocks/>
          </p:cNvSpPr>
          <p:nvPr/>
        </p:nvSpPr>
        <p:spPr bwMode="auto">
          <a:xfrm>
            <a:off x="3243673" y="3735993"/>
            <a:ext cx="8086725" cy="14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Additionally to the dry running automatic reset, a full reset function can be enabled to automatically restart the pump after any error (under voltage, over voltage, over temperature, etc.)</a:t>
            </a:r>
          </a:p>
        </p:txBody>
      </p:sp>
    </p:spTree>
    <p:extLst>
      <p:ext uri="{BB962C8B-B14F-4D97-AF65-F5344CB8AC3E}">
        <p14:creationId xmlns:p14="http://schemas.microsoft.com/office/powerpoint/2010/main" val="501613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 bwMode="auto">
          <a:xfrm>
            <a:off x="3152656" y="1291751"/>
            <a:ext cx="8086725" cy="14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Rated frequency: the maximum rated frequency of the pump can be selected between 50 and 60 Hz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91830" y="1355537"/>
            <a:ext cx="2688488" cy="1358166"/>
            <a:chOff x="6631181" y="1727487"/>
            <a:chExt cx="2688488" cy="1358166"/>
          </a:xfrm>
        </p:grpSpPr>
        <p:grpSp>
          <p:nvGrpSpPr>
            <p:cNvPr id="10" name="Gruppo 9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ttangolo arrotondato 12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err="1" smtClean="0"/>
                <a:t>Nom.Freq</a:t>
              </a:r>
              <a:r>
                <a:rPr lang="it-IT" sz="2500" dirty="0" smtClean="0"/>
                <a:t>.</a:t>
              </a:r>
            </a:p>
            <a:p>
              <a:pPr algn="ctr"/>
              <a:r>
                <a:rPr lang="it-IT" sz="2500" dirty="0" smtClean="0"/>
                <a:t>50 Hz</a:t>
              </a:r>
              <a:endParaRPr lang="en-GB" sz="25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91830" y="3608421"/>
            <a:ext cx="2688488" cy="1358166"/>
            <a:chOff x="6631181" y="1727487"/>
            <a:chExt cx="2688488" cy="1358166"/>
          </a:xfrm>
        </p:grpSpPr>
        <p:grpSp>
          <p:nvGrpSpPr>
            <p:cNvPr id="15" name="Gruppo 14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7" name="Rettangolo 16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ttangolo arrotondato 17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500" dirty="0" err="1" smtClean="0"/>
                <a:t>Freq</a:t>
              </a:r>
              <a:r>
                <a:rPr lang="it-IT" sz="2500" dirty="0" smtClean="0"/>
                <a:t>. </a:t>
              </a:r>
              <a:r>
                <a:rPr lang="it-IT" sz="2500" dirty="0" err="1" smtClean="0"/>
                <a:t>Corr</a:t>
              </a:r>
              <a:r>
                <a:rPr lang="it-IT" sz="2500" dirty="0" smtClean="0"/>
                <a:t>.</a:t>
              </a:r>
            </a:p>
            <a:p>
              <a:pPr algn="ctr"/>
              <a:r>
                <a:rPr lang="it-IT" sz="2500" dirty="0" smtClean="0"/>
                <a:t>+5 Hz</a:t>
              </a:r>
              <a:endParaRPr lang="en-GB" sz="2500" dirty="0"/>
            </a:p>
          </p:txBody>
        </p:sp>
      </p:grpSp>
      <p:sp>
        <p:nvSpPr>
          <p:cNvPr id="19" name="Titolo 1"/>
          <p:cNvSpPr txBox="1">
            <a:spLocks/>
          </p:cNvSpPr>
          <p:nvPr/>
        </p:nvSpPr>
        <p:spPr bwMode="auto">
          <a:xfrm>
            <a:off x="3243673" y="3534252"/>
            <a:ext cx="8086725" cy="14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Frequency correction: allows to apply a correction to the rated frequency from -5 up to +5 Hz. Can be used to limit or to extend the power of the pump.</a:t>
            </a:r>
          </a:p>
        </p:txBody>
      </p:sp>
    </p:spTree>
    <p:extLst>
      <p:ext uri="{BB962C8B-B14F-4D97-AF65-F5344CB8AC3E}">
        <p14:creationId xmlns:p14="http://schemas.microsoft.com/office/powerpoint/2010/main" val="2051870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 bwMode="auto">
          <a:xfrm>
            <a:off x="3152656" y="1338037"/>
            <a:ext cx="8086725" cy="229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Functioning mode can be changed between AUTOMATIC (pressure) or MANUAL.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Manual mode allows to test the pump at different frequencies, without the closed-loop pressure control.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91830" y="1355537"/>
            <a:ext cx="2688488" cy="1358166"/>
            <a:chOff x="6631181" y="1727487"/>
            <a:chExt cx="2688488" cy="1358166"/>
          </a:xfrm>
        </p:grpSpPr>
        <p:grpSp>
          <p:nvGrpSpPr>
            <p:cNvPr id="10" name="Gruppo 9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ttangolo arrotondato 12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6803521" y="1995969"/>
              <a:ext cx="23386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smtClean="0"/>
                <a:t>Command</a:t>
              </a:r>
            </a:p>
            <a:p>
              <a:pPr algn="ctr"/>
              <a:r>
                <a:rPr lang="it-IT" sz="2500" dirty="0" smtClean="0"/>
                <a:t>MAN</a:t>
              </a:r>
              <a:endParaRPr lang="en-GB" sz="2500" dirty="0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" y="3189107"/>
            <a:ext cx="2359152" cy="274624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1058367" y="3759202"/>
            <a:ext cx="1212631" cy="570523"/>
            <a:chOff x="6631181" y="1727487"/>
            <a:chExt cx="2688488" cy="1358166"/>
          </a:xfrm>
        </p:grpSpPr>
        <p:grpSp>
          <p:nvGrpSpPr>
            <p:cNvPr id="15" name="Gruppo 14"/>
            <p:cNvGrpSpPr/>
            <p:nvPr/>
          </p:nvGrpSpPr>
          <p:grpSpPr>
            <a:xfrm>
              <a:off x="6631181" y="1727487"/>
              <a:ext cx="2688488" cy="1358166"/>
              <a:chOff x="1273912" y="1431926"/>
              <a:chExt cx="3657601" cy="1358166"/>
            </a:xfrm>
          </p:grpSpPr>
          <p:sp>
            <p:nvSpPr>
              <p:cNvPr id="17" name="Rettangolo 16"/>
              <p:cNvSpPr/>
              <p:nvPr/>
            </p:nvSpPr>
            <p:spPr>
              <a:xfrm>
                <a:off x="1273912" y="1431926"/>
                <a:ext cx="3657601" cy="13581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18" name="Rettangolo arrotondato 17"/>
              <p:cNvSpPr/>
              <p:nvPr/>
            </p:nvSpPr>
            <p:spPr>
              <a:xfrm>
                <a:off x="1508372" y="1656412"/>
                <a:ext cx="3181672" cy="94976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6803521" y="1902949"/>
              <a:ext cx="2338661" cy="109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2.0 BAR</a:t>
              </a:r>
              <a:endParaRPr lang="en-GB" sz="1200" b="1" dirty="0"/>
            </a:p>
            <a:p>
              <a:pPr algn="ctr"/>
              <a:r>
                <a:rPr lang="it-IT" sz="1200" b="1" dirty="0" smtClean="0"/>
                <a:t>55 Hz</a:t>
              </a:r>
              <a:endParaRPr lang="en-US" sz="1200" b="1" dirty="0" smtClean="0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0196">
            <a:off x="1395342" y="4562083"/>
            <a:ext cx="1103562" cy="11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49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NEW ON SIRIO 2.0?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989140" y="1883502"/>
            <a:ext cx="6896954" cy="3200645"/>
            <a:chOff x="2528400" y="2208091"/>
            <a:chExt cx="5499100" cy="2540000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38669" y="2599410"/>
              <a:ext cx="2533650" cy="175418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112" y="2208091"/>
              <a:ext cx="3608388" cy="254000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815862" y="4251204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2906225" y="3289179"/>
              <a:ext cx="409575" cy="409575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2606187" y="2731966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3663462" y="3146304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706325" y="2589091"/>
              <a:ext cx="252412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4006362" y="3532066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4644537" y="2293816"/>
              <a:ext cx="347663" cy="34766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5458925" y="4217866"/>
              <a:ext cx="252412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6959112" y="4260729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6997212" y="3060579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6578112" y="3089154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5663712" y="2484316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4558812" y="3660654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4492137" y="4322641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4444512" y="2760541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4506425" y="3070104"/>
              <a:ext cx="252412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6787662" y="3289179"/>
              <a:ext cx="252413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7287725" y="3279654"/>
              <a:ext cx="252412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5801825" y="4241679"/>
              <a:ext cx="252412" cy="25241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5016012" y="4494091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2568087" y="2417641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3720612" y="3941641"/>
              <a:ext cx="252413" cy="252413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10001"/>
                  </a:srgbClr>
                </a:gs>
                <a:gs pos="100000">
                  <a:srgbClr val="FF3300">
                    <a:gamma/>
                    <a:shade val="46275"/>
                    <a:invGamma/>
                    <a:alpha val="14000"/>
                  </a:srgbClr>
                </a:gs>
              </a:gsLst>
              <a:lin ang="5400000" scaled="1"/>
            </a:gra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" name="Titolo 1"/>
          <p:cNvSpPr txBox="1">
            <a:spLocks/>
          </p:cNvSpPr>
          <p:nvPr/>
        </p:nvSpPr>
        <p:spPr bwMode="auto">
          <a:xfrm>
            <a:off x="143934" y="770722"/>
            <a:ext cx="9812866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More than 20 improvements were applied to the circuit boards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67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IS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COMING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ON??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" b="95582" l="2457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" t="3690" r="3646" b="4452"/>
          <a:stretch/>
        </p:blipFill>
        <p:spPr>
          <a:xfrm>
            <a:off x="640860" y="1000370"/>
            <a:ext cx="4290648" cy="44629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" name="Tabel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42874"/>
              </p:ext>
            </p:extLst>
          </p:nvPr>
        </p:nvGraphicFramePr>
        <p:xfrm>
          <a:off x="5759938" y="1282374"/>
          <a:ext cx="610381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1250462"/>
                <a:gridCol w="2618153"/>
              </a:tblGrid>
              <a:tr h="2753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OUTPUT</a:t>
                      </a:r>
                      <a:endParaRPr lang="en-GB" dirty="0"/>
                    </a:p>
                  </a:txBody>
                  <a:tcPr/>
                </a:tc>
              </a:tr>
              <a:tr h="275330">
                <a:tc>
                  <a:txBody>
                    <a:bodyPr/>
                    <a:lstStyle/>
                    <a:p>
                      <a:r>
                        <a:rPr lang="it-IT" dirty="0" smtClean="0"/>
                        <a:t>NETTUNO</a:t>
                      </a:r>
                      <a:r>
                        <a:rPr lang="it-IT" baseline="0" dirty="0" smtClean="0"/>
                        <a:t> 3P 13A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3X400V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3X400V</a:t>
                      </a:r>
                      <a:r>
                        <a:rPr lang="it-IT" baseline="0" dirty="0" smtClean="0"/>
                        <a:t> – 13A max.</a:t>
                      </a:r>
                      <a:endParaRPr lang="en-GB" dirty="0"/>
                    </a:p>
                  </a:txBody>
                  <a:tcPr/>
                </a:tc>
              </a:tr>
              <a:tr h="275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NETTUNO</a:t>
                      </a:r>
                      <a:r>
                        <a:rPr lang="it-IT" baseline="0" dirty="0" smtClean="0"/>
                        <a:t> 3P   9A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3X400V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3X400V</a:t>
                      </a:r>
                      <a:r>
                        <a:rPr lang="it-IT" baseline="0" dirty="0" smtClean="0"/>
                        <a:t> – 9A max.</a:t>
                      </a:r>
                      <a:endParaRPr lang="en-GB" dirty="0" smtClean="0"/>
                    </a:p>
                  </a:txBody>
                  <a:tcPr/>
                </a:tc>
              </a:tr>
              <a:tr h="275330">
                <a:tc>
                  <a:txBody>
                    <a:bodyPr/>
                    <a:lstStyle/>
                    <a:p>
                      <a:r>
                        <a:rPr lang="it-IT" dirty="0" smtClean="0"/>
                        <a:t>NETTUNO</a:t>
                      </a:r>
                      <a:r>
                        <a:rPr lang="it-IT" baseline="0" dirty="0" smtClean="0"/>
                        <a:t> 3P   6A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3X400V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3X400V</a:t>
                      </a:r>
                      <a:r>
                        <a:rPr lang="it-IT" baseline="0" dirty="0" smtClean="0"/>
                        <a:t> – 6A max.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itolo 1"/>
          <p:cNvSpPr txBox="1">
            <a:spLocks/>
          </p:cNvSpPr>
          <p:nvPr/>
        </p:nvSpPr>
        <p:spPr bwMode="auto">
          <a:xfrm>
            <a:off x="5759938" y="755101"/>
            <a:ext cx="163015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Nettuno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2" name="Tabel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64118"/>
              </p:ext>
            </p:extLst>
          </p:nvPr>
        </p:nvGraphicFramePr>
        <p:xfrm>
          <a:off x="5759938" y="3492800"/>
          <a:ext cx="610381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1250462"/>
                <a:gridCol w="2618153"/>
              </a:tblGrid>
              <a:tr h="2753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OUTPUT</a:t>
                      </a:r>
                      <a:endParaRPr lang="en-GB" dirty="0"/>
                    </a:p>
                  </a:txBody>
                  <a:tcPr/>
                </a:tc>
              </a:tr>
              <a:tr h="275330">
                <a:tc>
                  <a:txBody>
                    <a:bodyPr/>
                    <a:lstStyle/>
                    <a:p>
                      <a:r>
                        <a:rPr lang="it-IT" dirty="0" smtClean="0"/>
                        <a:t>NETTUNO</a:t>
                      </a:r>
                      <a:r>
                        <a:rPr lang="it-IT" baseline="0" dirty="0" smtClean="0"/>
                        <a:t> UNIVERSAL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1X230V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1X230V</a:t>
                      </a:r>
                      <a:r>
                        <a:rPr lang="it-IT" baseline="0" dirty="0" smtClean="0"/>
                        <a:t> – 10,5A max.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3X230V</a:t>
                      </a:r>
                      <a:r>
                        <a:rPr lang="it-IT" baseline="0" dirty="0" smtClean="0"/>
                        <a:t> – 9,7A max.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selectable</a:t>
                      </a:r>
                      <a:r>
                        <a:rPr lang="it-IT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itolo 1"/>
          <p:cNvSpPr txBox="1">
            <a:spLocks/>
          </p:cNvSpPr>
          <p:nvPr/>
        </p:nvSpPr>
        <p:spPr bwMode="auto">
          <a:xfrm>
            <a:off x="5759937" y="2965527"/>
            <a:ext cx="283161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Nettuno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Universal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" b="99167" l="2299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08" y="3961136"/>
            <a:ext cx="696270" cy="7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8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935" y="44450"/>
            <a:ext cx="2107776" cy="490538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NETTUNO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441361" y="775134"/>
            <a:ext cx="2734192" cy="7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Wall mounting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mu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661" y="1455118"/>
            <a:ext cx="5153368" cy="38650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tub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0077" y="1455117"/>
            <a:ext cx="5153370" cy="38650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Titolo 1"/>
          <p:cNvSpPr txBox="1">
            <a:spLocks/>
          </p:cNvSpPr>
          <p:nvPr/>
        </p:nvSpPr>
        <p:spPr bwMode="auto">
          <a:xfrm>
            <a:off x="6320306" y="775134"/>
            <a:ext cx="2734192" cy="7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Pipe mounting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95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PRESSURE SWITCHES FOR WATER PUMPS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7" descr="PM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r="15778"/>
          <a:stretch>
            <a:fillRect/>
          </a:stretch>
        </p:blipFill>
        <p:spPr bwMode="auto">
          <a:xfrm>
            <a:off x="740719" y="1019791"/>
            <a:ext cx="1942432" cy="20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LP3 scontorna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r="16121"/>
          <a:stretch>
            <a:fillRect/>
          </a:stretch>
        </p:blipFill>
        <p:spPr bwMode="auto">
          <a:xfrm>
            <a:off x="9485313" y="1022598"/>
            <a:ext cx="1846995" cy="20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8830" y="3287230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PM-PT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313271" y="3296569"/>
            <a:ext cx="2592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PM/5-3W  PT/5-3W</a:t>
            </a:r>
          </a:p>
          <a:p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91551" y="3277891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LP/3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67"/>
              </p:ext>
            </p:extLst>
          </p:nvPr>
        </p:nvGraphicFramePr>
        <p:xfrm>
          <a:off x="318107" y="3694374"/>
          <a:ext cx="3362939" cy="225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908"/>
                <a:gridCol w="1133231"/>
                <a:gridCol w="1320800"/>
              </a:tblGrid>
              <a:tr h="424182">
                <a:tc>
                  <a:txBody>
                    <a:bodyPr/>
                    <a:lstStyle/>
                    <a:p>
                      <a:r>
                        <a:rPr lang="it-IT" sz="1400" smtClean="0"/>
                        <a:t>MODEL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RANGE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RATINGS</a:t>
                      </a:r>
                      <a:endParaRPr lang="en-GB" sz="140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PM/5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1-5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250V 16(10A)</a:t>
                      </a:r>
                      <a:endParaRPr lang="en-GB" sz="140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PM/6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1,5-5,5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250V 16(10A)</a:t>
                      </a:r>
                      <a:endParaRPr lang="en-GB" sz="1400" smtClean="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PM/12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3-12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250V 16(10A)</a:t>
                      </a:r>
                      <a:endParaRPr lang="en-GB" sz="1400" smtClean="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PT/5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1-5 bar</a:t>
                      </a:r>
                      <a:endParaRPr lang="en-GB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500V 16(10A)</a:t>
                      </a:r>
                      <a:endParaRPr lang="en-GB" sz="1400" smtClean="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PT/6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1,5-5,5 bar</a:t>
                      </a:r>
                      <a:endParaRPr lang="en-GB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500V 16(10A)</a:t>
                      </a:r>
                      <a:endParaRPr lang="en-GB" sz="1400" smtClean="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PT/12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3-12 bar</a:t>
                      </a:r>
                      <a:endParaRPr lang="en-GB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mtClean="0"/>
                        <a:t>500V 16(10A)</a:t>
                      </a:r>
                      <a:endParaRPr lang="en-GB" sz="140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33440"/>
              </p:ext>
            </p:extLst>
          </p:nvPr>
        </p:nvGraphicFramePr>
        <p:xfrm>
          <a:off x="4321664" y="3665901"/>
          <a:ext cx="3362939" cy="103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905"/>
                <a:gridCol w="1096234"/>
                <a:gridCol w="1320800"/>
              </a:tblGrid>
              <a:tr h="424182">
                <a:tc>
                  <a:txBody>
                    <a:bodyPr/>
                    <a:lstStyle/>
                    <a:p>
                      <a:r>
                        <a:rPr lang="it-IT" sz="1400" smtClean="0"/>
                        <a:t>MODEL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RANGE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RATINGS</a:t>
                      </a:r>
                      <a:endParaRPr lang="en-GB" sz="140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PM/5-3W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1-5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250V 16(10A)</a:t>
                      </a:r>
                      <a:endParaRPr lang="en-GB" sz="140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PT5-3W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1-5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500V 16(10A)</a:t>
                      </a:r>
                      <a:endParaRPr lang="en-GB" sz="1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79560"/>
              </p:ext>
            </p:extLst>
          </p:nvPr>
        </p:nvGraphicFramePr>
        <p:xfrm>
          <a:off x="8591551" y="3656562"/>
          <a:ext cx="3362939" cy="103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434"/>
                <a:gridCol w="1192705"/>
                <a:gridCol w="1320800"/>
              </a:tblGrid>
              <a:tr h="424182">
                <a:tc>
                  <a:txBody>
                    <a:bodyPr/>
                    <a:lstStyle/>
                    <a:p>
                      <a:r>
                        <a:rPr lang="it-IT" sz="1400" smtClean="0"/>
                        <a:t>MODEL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RANGE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RATINGS</a:t>
                      </a:r>
                      <a:endParaRPr lang="en-GB" sz="140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LP/3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0,05-0,4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250V 16(10A)</a:t>
                      </a:r>
                      <a:endParaRPr lang="en-GB" sz="1400"/>
                    </a:p>
                  </a:txBody>
                  <a:tcPr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it-IT" sz="1400" smtClean="0"/>
                        <a:t>LP/3-18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0,5-2,0 bar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250V 16(10A)</a:t>
                      </a:r>
                      <a:endParaRPr lang="en-GB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6" b="94300" l="24293" r="74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88" y="1011295"/>
            <a:ext cx="3082290" cy="2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1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NETTUNO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42" y="295841"/>
            <a:ext cx="3700678" cy="4693423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117433" y="1953215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ANALOG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INPUTS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30735" y="2358039"/>
            <a:ext cx="29257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4-20mA (</a:t>
            </a:r>
            <a:r>
              <a:rPr lang="it-IT" dirty="0" err="1" smtClean="0"/>
              <a:t>TRANSDUCER</a:t>
            </a:r>
            <a:r>
              <a:rPr lang="it-IT" dirty="0" smtClean="0"/>
              <a:t>)</a:t>
            </a:r>
          </a:p>
          <a:p>
            <a:r>
              <a:rPr lang="it-IT" dirty="0" smtClean="0"/>
              <a:t>0-10V (</a:t>
            </a:r>
            <a:r>
              <a:rPr lang="it-IT" dirty="0" err="1" smtClean="0"/>
              <a:t>AUXILIARY</a:t>
            </a:r>
            <a:r>
              <a:rPr lang="it-IT" dirty="0" smtClean="0"/>
              <a:t>)</a:t>
            </a:r>
          </a:p>
        </p:txBody>
      </p:sp>
      <p:cxnSp>
        <p:nvCxnSpPr>
          <p:cNvPr id="22" name="Connettore 1 21"/>
          <p:cNvCxnSpPr>
            <a:stCxn id="20" idx="3"/>
            <a:endCxn id="23" idx="1"/>
          </p:cNvCxnSpPr>
          <p:nvPr/>
        </p:nvCxnSpPr>
        <p:spPr>
          <a:xfrm>
            <a:off x="4056439" y="2137881"/>
            <a:ext cx="1041068" cy="913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5042049" y="2174946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sellaDiTesto 23"/>
          <p:cNvSpPr txBox="1"/>
          <p:nvPr/>
        </p:nvSpPr>
        <p:spPr>
          <a:xfrm>
            <a:off x="7700080" y="4521958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RS</a:t>
            </a:r>
            <a:r>
              <a:rPr lang="it-IT" dirty="0" smtClean="0">
                <a:solidFill>
                  <a:schemeClr val="bg1"/>
                </a:solidFill>
              </a:rPr>
              <a:t> 485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700080" y="4929676"/>
            <a:ext cx="292570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UP TO 8 </a:t>
            </a:r>
            <a:r>
              <a:rPr lang="it-IT" dirty="0" err="1" smtClean="0"/>
              <a:t>PUMPS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ON BOOSTER SET</a:t>
            </a:r>
          </a:p>
        </p:txBody>
      </p:sp>
      <p:cxnSp>
        <p:nvCxnSpPr>
          <p:cNvPr id="26" name="Connettore 1 25"/>
          <p:cNvCxnSpPr>
            <a:endCxn id="27" idx="5"/>
          </p:cNvCxnSpPr>
          <p:nvPr/>
        </p:nvCxnSpPr>
        <p:spPr>
          <a:xfrm flipH="1" flipV="1">
            <a:off x="6487392" y="2958890"/>
            <a:ext cx="1485849" cy="163765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6164159" y="2642553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1518207" y="4831125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DIGITAL </a:t>
            </a:r>
            <a:r>
              <a:rPr lang="it-IT" dirty="0" err="1" smtClean="0">
                <a:solidFill>
                  <a:schemeClr val="bg1"/>
                </a:solidFill>
              </a:rPr>
              <a:t>OUTPUTS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524858" y="5232923"/>
            <a:ext cx="29257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2X </a:t>
            </a:r>
            <a:r>
              <a:rPr lang="it-IT" dirty="0" err="1" smtClean="0"/>
              <a:t>OUTPUTS</a:t>
            </a:r>
            <a:r>
              <a:rPr lang="it-IT" dirty="0" smtClean="0"/>
              <a:t> (</a:t>
            </a:r>
            <a:r>
              <a:rPr lang="it-IT" dirty="0" err="1" smtClean="0"/>
              <a:t>ERROR</a:t>
            </a:r>
            <a:r>
              <a:rPr lang="it-IT" dirty="0" smtClean="0"/>
              <a:t>, PUMP ON, </a:t>
            </a:r>
            <a:r>
              <a:rPr lang="it-IT" dirty="0" err="1" smtClean="0"/>
              <a:t>DOL</a:t>
            </a:r>
            <a:r>
              <a:rPr lang="it-IT" dirty="0" smtClean="0"/>
              <a:t> PUMP)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7700080" y="472465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DIGITAL </a:t>
            </a:r>
            <a:r>
              <a:rPr lang="it-IT" dirty="0" err="1" smtClean="0">
                <a:solidFill>
                  <a:schemeClr val="bg1"/>
                </a:solidFill>
              </a:rPr>
              <a:t>INPUTS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700080" y="880183"/>
            <a:ext cx="292570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1X ENABLE</a:t>
            </a:r>
          </a:p>
          <a:p>
            <a:r>
              <a:rPr lang="en-US" dirty="0" smtClean="0"/>
              <a:t>1X ERROR</a:t>
            </a:r>
          </a:p>
          <a:p>
            <a:r>
              <a:rPr lang="en-US" dirty="0" smtClean="0"/>
              <a:t>1X SECONDARY SET-POINT </a:t>
            </a:r>
          </a:p>
        </p:txBody>
      </p:sp>
      <p:cxnSp>
        <p:nvCxnSpPr>
          <p:cNvPr id="37" name="Connettore 1 36"/>
          <p:cNvCxnSpPr>
            <a:stCxn id="35" idx="1"/>
            <a:endCxn id="38" idx="7"/>
          </p:cNvCxnSpPr>
          <p:nvPr/>
        </p:nvCxnSpPr>
        <p:spPr>
          <a:xfrm flipH="1">
            <a:off x="6535655" y="657131"/>
            <a:ext cx="1164425" cy="12597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6212422" y="1862574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sellaDiTesto 42"/>
          <p:cNvSpPr txBox="1"/>
          <p:nvPr/>
        </p:nvSpPr>
        <p:spPr>
          <a:xfrm>
            <a:off x="7700080" y="2479479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POWER</a:t>
            </a:r>
            <a:r>
              <a:rPr lang="it-IT" dirty="0" smtClean="0">
                <a:solidFill>
                  <a:schemeClr val="bg1"/>
                </a:solidFill>
              </a:rPr>
              <a:t> OUTPUT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7700080" y="2887197"/>
            <a:ext cx="292570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400V – 3 MODELS AVAILABLE FOR 6, 9 AND 13 A MAX. LOAD</a:t>
            </a:r>
          </a:p>
        </p:txBody>
      </p:sp>
      <p:cxnSp>
        <p:nvCxnSpPr>
          <p:cNvPr id="46" name="Connettore 1 45"/>
          <p:cNvCxnSpPr>
            <a:stCxn id="43" idx="1"/>
            <a:endCxn id="47" idx="7"/>
          </p:cNvCxnSpPr>
          <p:nvPr/>
        </p:nvCxnSpPr>
        <p:spPr>
          <a:xfrm flipH="1">
            <a:off x="7097121" y="2664145"/>
            <a:ext cx="602959" cy="36951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/>
          <p:cNvSpPr/>
          <p:nvPr/>
        </p:nvSpPr>
        <p:spPr>
          <a:xfrm>
            <a:off x="6773888" y="2979384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asellaDiTesto 47"/>
          <p:cNvSpPr txBox="1"/>
          <p:nvPr/>
        </p:nvSpPr>
        <p:spPr>
          <a:xfrm>
            <a:off x="1137935" y="3196645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POWER</a:t>
            </a:r>
            <a:r>
              <a:rPr lang="it-IT" dirty="0" smtClean="0">
                <a:solidFill>
                  <a:schemeClr val="bg1"/>
                </a:solidFill>
              </a:rPr>
              <a:t> INPUT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137935" y="3604363"/>
            <a:ext cx="29257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400V – 50/60Hz</a:t>
            </a:r>
          </a:p>
        </p:txBody>
      </p:sp>
      <p:cxnSp>
        <p:nvCxnSpPr>
          <p:cNvPr id="28" name="Connettore 1 27"/>
          <p:cNvCxnSpPr>
            <a:stCxn id="48" idx="3"/>
            <a:endCxn id="29" idx="2"/>
          </p:cNvCxnSpPr>
          <p:nvPr/>
        </p:nvCxnSpPr>
        <p:spPr>
          <a:xfrm flipV="1">
            <a:off x="4076941" y="3333474"/>
            <a:ext cx="444984" cy="478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4521925" y="3148168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ttore 1 31"/>
          <p:cNvCxnSpPr>
            <a:endCxn id="39" idx="3"/>
          </p:cNvCxnSpPr>
          <p:nvPr/>
        </p:nvCxnSpPr>
        <p:spPr>
          <a:xfrm flipV="1">
            <a:off x="4339127" y="3052147"/>
            <a:ext cx="1403889" cy="195300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e 38"/>
          <p:cNvSpPr/>
          <p:nvPr/>
        </p:nvSpPr>
        <p:spPr>
          <a:xfrm>
            <a:off x="5687558" y="273581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nettore 1 39"/>
          <p:cNvCxnSpPr>
            <a:stCxn id="42" idx="3"/>
            <a:endCxn id="41" idx="2"/>
          </p:cNvCxnSpPr>
          <p:nvPr/>
        </p:nvCxnSpPr>
        <p:spPr>
          <a:xfrm flipV="1">
            <a:off x="4112040" y="831108"/>
            <a:ext cx="1161814" cy="559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e 40"/>
          <p:cNvSpPr/>
          <p:nvPr/>
        </p:nvSpPr>
        <p:spPr>
          <a:xfrm>
            <a:off x="5273854" y="645802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asellaDiTesto 41"/>
          <p:cNvSpPr txBox="1"/>
          <p:nvPr/>
        </p:nvSpPr>
        <p:spPr>
          <a:xfrm>
            <a:off x="1173034" y="652032"/>
            <a:ext cx="293900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DISPLAY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173034" y="1059750"/>
            <a:ext cx="29257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LCD 16X2 – EASY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288124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9874" y="2810510"/>
            <a:ext cx="8447617" cy="490538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FOR YOUR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ATTENTION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69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46" y="811068"/>
            <a:ext cx="3624694" cy="475155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64" y="811067"/>
            <a:ext cx="3416878" cy="47435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79" y="811067"/>
            <a:ext cx="3628289" cy="47435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4610100" y="27559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PM/5-3W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22208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ADVANTAGES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22226" r="28926" b="9679"/>
          <a:stretch/>
        </p:blipFill>
        <p:spPr>
          <a:xfrm>
            <a:off x="3517441" y="1094154"/>
            <a:ext cx="4497602" cy="44469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58735" y="1111794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DIFFERENT SETTINGS AVAILABLE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858735" y="1498766"/>
            <a:ext cx="406400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CAN BE USED IN VARIOUS SYSTEMS WITH DIFFERENT PUMPS</a:t>
            </a:r>
          </a:p>
        </p:txBody>
      </p:sp>
      <p:cxnSp>
        <p:nvCxnSpPr>
          <p:cNvPr id="10" name="Connettore 1 9"/>
          <p:cNvCxnSpPr/>
          <p:nvPr/>
        </p:nvCxnSpPr>
        <p:spPr>
          <a:xfrm flipH="1">
            <a:off x="6510215" y="1296460"/>
            <a:ext cx="1348520" cy="36040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6206837" y="1476661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ttore 1 17"/>
          <p:cNvCxnSpPr>
            <a:endCxn id="19" idx="5"/>
          </p:cNvCxnSpPr>
          <p:nvPr/>
        </p:nvCxnSpPr>
        <p:spPr>
          <a:xfrm flipH="1" flipV="1">
            <a:off x="7522979" y="3437499"/>
            <a:ext cx="1002185" cy="44889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7199746" y="3121162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7858735" y="3860529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GRADUATED SCALE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858735" y="4247501"/>
            <a:ext cx="40640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EASY SETTING OF PRESSURE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23340" y="742462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FULLY INSULATED TERMINALS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23340" y="1129434"/>
            <a:ext cx="40640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IMPROVED SAFETY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4187340" y="961159"/>
            <a:ext cx="525052" cy="54953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523047" y="1476661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ttore 1 30"/>
          <p:cNvCxnSpPr>
            <a:endCxn id="32" idx="5"/>
          </p:cNvCxnSpPr>
          <p:nvPr/>
        </p:nvCxnSpPr>
        <p:spPr>
          <a:xfrm flipH="1" flipV="1">
            <a:off x="6340724" y="4512660"/>
            <a:ext cx="1127212" cy="59941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6017491" y="4196323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7096735" y="5033065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REVOLVING NUT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096735" y="5420037"/>
            <a:ext cx="40640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QUICK CONNECTION</a:t>
            </a:r>
          </a:p>
        </p:txBody>
      </p:sp>
      <p:cxnSp>
        <p:nvCxnSpPr>
          <p:cNvPr id="36" name="Connettore 1 35"/>
          <p:cNvCxnSpPr/>
          <p:nvPr/>
        </p:nvCxnSpPr>
        <p:spPr>
          <a:xfrm flipV="1">
            <a:off x="2373745" y="4512660"/>
            <a:ext cx="1143696" cy="42787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3492959" y="4242428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asellaDiTesto 37"/>
          <p:cNvSpPr txBox="1"/>
          <p:nvPr/>
        </p:nvSpPr>
        <p:spPr>
          <a:xfrm>
            <a:off x="123339" y="4940531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TEAR-RESISTANT CABLE CLAMPS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28095" y="5316374"/>
            <a:ext cx="40640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915372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ELECTRONIC CONTROLLERS FOR WATER PUMPS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18107" y="3606137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BRIO 2000-M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383606" y="3624815"/>
            <a:ext cx="2592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BRIO TANK</a:t>
            </a:r>
          </a:p>
          <a:p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591551" y="3606137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BRIO TOP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98740"/>
              </p:ext>
            </p:extLst>
          </p:nvPr>
        </p:nvGraphicFramePr>
        <p:xfrm>
          <a:off x="318107" y="4022620"/>
          <a:ext cx="3362939" cy="84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85"/>
                <a:gridCol w="2414954"/>
              </a:tblGrid>
              <a:tr h="424182">
                <a:tc gridSpan="2">
                  <a:txBody>
                    <a:bodyPr/>
                    <a:lstStyle/>
                    <a:p>
                      <a:r>
                        <a:rPr lang="it-IT" sz="1400" smtClean="0"/>
                        <a:t>Pressure</a:t>
                      </a:r>
                      <a:r>
                        <a:rPr lang="it-IT" sz="1400" baseline="0" smtClean="0"/>
                        <a:t> and flow controller</a:t>
                      </a:r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smtClean="0"/>
                        <a:t>Supply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230V 50-60Hz 12A max.</a:t>
                      </a:r>
                      <a:endParaRPr lang="en-GB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4" descr="brio-m cop m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0" y="1194862"/>
            <a:ext cx="2364228" cy="20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BRIO TANK SCONTOR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00" y="1013438"/>
            <a:ext cx="2251646" cy="24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Brio Top Ita0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78" y="1030656"/>
            <a:ext cx="2267283" cy="22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44295"/>
              </p:ext>
            </p:extLst>
          </p:nvPr>
        </p:nvGraphicFramePr>
        <p:xfrm>
          <a:off x="4383606" y="4022620"/>
          <a:ext cx="3362939" cy="94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85"/>
                <a:gridCol w="2414954"/>
              </a:tblGrid>
              <a:tr h="424182">
                <a:tc gridSpan="2">
                  <a:txBody>
                    <a:bodyPr/>
                    <a:lstStyle/>
                    <a:p>
                      <a:r>
                        <a:rPr lang="en-US" sz="1400" noProof="0" smtClean="0"/>
                        <a:t>Pressure</a:t>
                      </a:r>
                      <a:r>
                        <a:rPr lang="en-US" sz="1400" baseline="0" noProof="0" smtClean="0"/>
                        <a:t> and flow controller with embedded pressure tank </a:t>
                      </a:r>
                      <a:endParaRPr lang="en-US" sz="14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smtClean="0"/>
                        <a:t>Supply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230V 50-60Hz 12A max.</a:t>
                      </a:r>
                      <a:endParaRPr lang="en-GB" sz="1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11437"/>
              </p:ext>
            </p:extLst>
          </p:nvPr>
        </p:nvGraphicFramePr>
        <p:xfrm>
          <a:off x="8591549" y="4022620"/>
          <a:ext cx="3362939" cy="94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85"/>
                <a:gridCol w="2414954"/>
              </a:tblGrid>
              <a:tr h="424182">
                <a:tc gridSpan="2">
                  <a:txBody>
                    <a:bodyPr/>
                    <a:lstStyle/>
                    <a:p>
                      <a:r>
                        <a:rPr lang="en-US" sz="1400" noProof="0" dirty="0" smtClean="0"/>
                        <a:t>Pressure</a:t>
                      </a:r>
                      <a:r>
                        <a:rPr lang="en-US" sz="1400" baseline="0" noProof="0" dirty="0" smtClean="0"/>
                        <a:t> and flow controller with display and advanced features</a:t>
                      </a:r>
                      <a:endParaRPr lang="en-US" sz="1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424182">
                <a:tc>
                  <a:txBody>
                    <a:bodyPr/>
                    <a:lstStyle/>
                    <a:p>
                      <a:r>
                        <a:rPr lang="it-IT" sz="1400" smtClean="0"/>
                        <a:t>Supply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smtClean="0"/>
                        <a:t>230V 50-60Hz </a:t>
                      </a:r>
                      <a:r>
                        <a:rPr lang="it-IT" sz="1400" b="1" smtClean="0">
                          <a:solidFill>
                            <a:schemeClr val="tx1"/>
                          </a:solidFill>
                        </a:rPr>
                        <a:t>16A</a:t>
                      </a:r>
                      <a:r>
                        <a:rPr lang="it-IT" sz="1400" smtClean="0"/>
                        <a:t> max.</a:t>
                      </a:r>
                      <a:endParaRPr lang="en-GB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3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1" y="711199"/>
            <a:ext cx="2584089" cy="23616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658" y="3611227"/>
            <a:ext cx="2586892" cy="23804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r="1952"/>
          <a:stretch/>
        </p:blipFill>
        <p:spPr>
          <a:xfrm>
            <a:off x="6111631" y="711199"/>
            <a:ext cx="2731564" cy="23616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197" y="3585167"/>
            <a:ext cx="2692104" cy="2432571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20150" y="711199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IRRIGATION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918458" y="711199"/>
            <a:ext cx="2592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DOMESTIC WATER SYSTEMS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7325" y="3585167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INDUSTRIAL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84270" y="3664327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b="1" smtClean="0">
                <a:solidFill>
                  <a:schemeClr val="accent2">
                    <a:lumMod val="75000"/>
                  </a:schemeClr>
                </a:solidFill>
              </a:rPr>
              <a:t>RESIDENTIAL</a:t>
            </a:r>
            <a:endParaRPr lang="en-US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8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1" y="723425"/>
            <a:ext cx="5943600" cy="49131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ADVANTAGES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024071" y="429592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ADJUSTABLE CUT-IN PRESSURE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024070" y="804683"/>
            <a:ext cx="40640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ONE UNIQUE MODEL CAN BE USED UP TO 35m HEIGHT</a:t>
            </a:r>
          </a:p>
        </p:txBody>
      </p:sp>
      <p:cxnSp>
        <p:nvCxnSpPr>
          <p:cNvPr id="10" name="Connettore 1 9"/>
          <p:cNvCxnSpPr>
            <a:stCxn id="5" idx="1"/>
            <a:endCxn id="11" idx="6"/>
          </p:cNvCxnSpPr>
          <p:nvPr/>
        </p:nvCxnSpPr>
        <p:spPr>
          <a:xfrm flipH="1">
            <a:off x="6567330" y="614258"/>
            <a:ext cx="1456741" cy="43719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6188639" y="866142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ttore 1 17"/>
          <p:cNvCxnSpPr>
            <a:stCxn id="20" idx="1"/>
            <a:endCxn id="19" idx="6"/>
          </p:cNvCxnSpPr>
          <p:nvPr/>
        </p:nvCxnSpPr>
        <p:spPr>
          <a:xfrm flipH="1" flipV="1">
            <a:off x="7375237" y="3527623"/>
            <a:ext cx="607827" cy="11915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6996546" y="3342317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7983064" y="3462113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RATED IP65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983063" y="3861649"/>
            <a:ext cx="406400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CAN BE INSTALLED OUTDOOR WITHOUT ADDITIONAL PROTECTION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30632" y="665884"/>
            <a:ext cx="29375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COMPACT DESIGN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30632" y="1061024"/>
            <a:ext cx="294481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CAN BE INSTALLED EVERYWHERE</a:t>
            </a:r>
            <a:endParaRPr lang="en-US" b="1" smtClean="0"/>
          </a:p>
          <a:p>
            <a:r>
              <a:rPr lang="en-US" smtClean="0"/>
              <a:t>IN VERTICAL OR </a:t>
            </a:r>
            <a:r>
              <a:rPr lang="en-US"/>
              <a:t>H</a:t>
            </a:r>
            <a:r>
              <a:rPr lang="en-US" smtClean="0"/>
              <a:t>ORIZONTAL POSITION</a:t>
            </a:r>
          </a:p>
        </p:txBody>
      </p:sp>
      <p:cxnSp>
        <p:nvCxnSpPr>
          <p:cNvPr id="29" name="Connettore 1 28"/>
          <p:cNvCxnSpPr>
            <a:endCxn id="30" idx="1"/>
          </p:cNvCxnSpPr>
          <p:nvPr/>
        </p:nvCxnSpPr>
        <p:spPr>
          <a:xfrm>
            <a:off x="2857454" y="798924"/>
            <a:ext cx="1799205" cy="73201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601201" y="1476661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ttore 1 30"/>
          <p:cNvCxnSpPr>
            <a:endCxn id="32" idx="5"/>
          </p:cNvCxnSpPr>
          <p:nvPr/>
        </p:nvCxnSpPr>
        <p:spPr>
          <a:xfrm flipH="1" flipV="1">
            <a:off x="6778030" y="4549329"/>
            <a:ext cx="1127212" cy="59941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6454797" y="4232992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7467936" y="5059080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INTEGRATED PRESSURE GAUGE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467936" y="5419934"/>
            <a:ext cx="40640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NO NEED OF EXTERNAL ACCESSORIES</a:t>
            </a:r>
          </a:p>
        </p:txBody>
      </p:sp>
      <p:cxnSp>
        <p:nvCxnSpPr>
          <p:cNvPr id="36" name="Connettore 1 35"/>
          <p:cNvCxnSpPr>
            <a:stCxn id="38" idx="0"/>
            <a:endCxn id="37" idx="3"/>
          </p:cNvCxnSpPr>
          <p:nvPr/>
        </p:nvCxnSpPr>
        <p:spPr>
          <a:xfrm flipV="1">
            <a:off x="2476624" y="4819105"/>
            <a:ext cx="646988" cy="3871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3068154" y="4502768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asellaDiTesto 37"/>
          <p:cNvSpPr txBox="1"/>
          <p:nvPr/>
        </p:nvSpPr>
        <p:spPr>
          <a:xfrm>
            <a:off x="123339" y="5206255"/>
            <a:ext cx="470656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VERY LOW PRESSURE DROP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28095" y="5582098"/>
            <a:ext cx="47018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DOESN’T AFFECT PUMP PERFORMANCE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8024071" y="1923081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MAXIMUM LOAD 12A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024070" y="2298172"/>
            <a:ext cx="40640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CAN BE USED WITH PUMPS UP TO 2HP</a:t>
            </a:r>
          </a:p>
        </p:txBody>
      </p:sp>
      <p:cxnSp>
        <p:nvCxnSpPr>
          <p:cNvPr id="41" name="Connettore 1 40"/>
          <p:cNvCxnSpPr>
            <a:stCxn id="35" idx="1"/>
            <a:endCxn id="42" idx="6"/>
          </p:cNvCxnSpPr>
          <p:nvPr/>
        </p:nvCxnSpPr>
        <p:spPr>
          <a:xfrm flipH="1" flipV="1">
            <a:off x="6188639" y="1847273"/>
            <a:ext cx="1835432" cy="2604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e 41"/>
          <p:cNvSpPr/>
          <p:nvPr/>
        </p:nvSpPr>
        <p:spPr>
          <a:xfrm>
            <a:off x="5809948" y="1661967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ttore 1 42"/>
          <p:cNvCxnSpPr/>
          <p:nvPr/>
        </p:nvCxnSpPr>
        <p:spPr>
          <a:xfrm flipV="1">
            <a:off x="2126008" y="2487747"/>
            <a:ext cx="1520184" cy="56695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3595577" y="2250725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/>
          <p:cNvSpPr txBox="1"/>
          <p:nvPr/>
        </p:nvSpPr>
        <p:spPr>
          <a:xfrm>
            <a:off x="130632" y="3091965"/>
            <a:ext cx="272682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AUTOMATIC RESET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43934" y="3489576"/>
            <a:ext cx="27135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PUMP RESTART AUTOMATICALLY AFTER DRY RUNNING</a:t>
            </a:r>
          </a:p>
        </p:txBody>
      </p:sp>
    </p:spTree>
    <p:extLst>
      <p:ext uri="{BB962C8B-B14F-4D97-AF65-F5344CB8AC3E}">
        <p14:creationId xmlns:p14="http://schemas.microsoft.com/office/powerpoint/2010/main" val="4240207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58" y="541498"/>
            <a:ext cx="4290393" cy="50405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2">
                    <a:lumMod val="75000"/>
                  </a:schemeClr>
                </a:solidFill>
              </a:rPr>
              <a:t>BRIO TANK</a:t>
            </a:r>
            <a:endParaRPr lang="en-GB" b="1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1" name="Connettore 1 30"/>
          <p:cNvCxnSpPr>
            <a:endCxn id="32" idx="7"/>
          </p:cNvCxnSpPr>
          <p:nvPr/>
        </p:nvCxnSpPr>
        <p:spPr>
          <a:xfrm flipH="1">
            <a:off x="6692061" y="937846"/>
            <a:ext cx="1185847" cy="23168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6368828" y="3200413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sellaDiTesto 32"/>
          <p:cNvSpPr txBox="1"/>
          <p:nvPr/>
        </p:nvSpPr>
        <p:spPr>
          <a:xfrm>
            <a:off x="7797073" y="533417"/>
            <a:ext cx="406400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0,4LT </a:t>
            </a:r>
            <a:r>
              <a:rPr lang="it-IT" dirty="0" err="1">
                <a:solidFill>
                  <a:schemeClr val="bg1"/>
                </a:solidFill>
              </a:rPr>
              <a:t>INTEGRATED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PRESSURE TANK WITH </a:t>
            </a:r>
            <a:r>
              <a:rPr lang="it-IT" dirty="0" err="1" smtClean="0">
                <a:solidFill>
                  <a:schemeClr val="bg1"/>
                </a:solidFill>
              </a:rPr>
              <a:t>EPDM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BLADDER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797073" y="1245834"/>
            <a:ext cx="4064001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REDUCES HAMMERING</a:t>
            </a:r>
          </a:p>
          <a:p>
            <a:endParaRPr lang="it-IT"/>
          </a:p>
          <a:p>
            <a:r>
              <a:rPr lang="it-IT" smtClean="0"/>
              <a:t>REDUCES RESTARTS OF THE PUMP </a:t>
            </a:r>
          </a:p>
          <a:p>
            <a:endParaRPr lang="it-IT"/>
          </a:p>
          <a:p>
            <a:r>
              <a:rPr lang="it-IT" smtClean="0"/>
              <a:t>HELPS TO STABILIZE PRESSURE IN THE SYSTEM WHEN THE PUMP STOPS</a:t>
            </a:r>
          </a:p>
        </p:txBody>
      </p:sp>
      <p:cxnSp>
        <p:nvCxnSpPr>
          <p:cNvPr id="36" name="Connettore 1 35"/>
          <p:cNvCxnSpPr>
            <a:endCxn id="37" idx="3"/>
          </p:cNvCxnSpPr>
          <p:nvPr/>
        </p:nvCxnSpPr>
        <p:spPr>
          <a:xfrm flipV="1">
            <a:off x="2988003" y="2375904"/>
            <a:ext cx="1836532" cy="164901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/>
          <p:cNvSpPr/>
          <p:nvPr/>
        </p:nvSpPr>
        <p:spPr>
          <a:xfrm>
            <a:off x="4769077" y="2059567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asellaDiTesto 37"/>
          <p:cNvSpPr txBox="1"/>
          <p:nvPr/>
        </p:nvSpPr>
        <p:spPr>
          <a:xfrm>
            <a:off x="149062" y="3954740"/>
            <a:ext cx="298361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LOW STAND-BY POWER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43935" y="4350684"/>
            <a:ext cx="29887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ELECTRONIC BOARD IS COLD AND AVOID CONDENSATION</a:t>
            </a:r>
          </a:p>
        </p:txBody>
      </p:sp>
      <p:cxnSp>
        <p:nvCxnSpPr>
          <p:cNvPr id="43" name="Connettore 1 42"/>
          <p:cNvCxnSpPr>
            <a:endCxn id="44" idx="1"/>
          </p:cNvCxnSpPr>
          <p:nvPr/>
        </p:nvCxnSpPr>
        <p:spPr>
          <a:xfrm>
            <a:off x="2988003" y="1371529"/>
            <a:ext cx="1035683" cy="119566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3968228" y="251292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/>
          <p:cNvSpPr txBox="1"/>
          <p:nvPr/>
        </p:nvSpPr>
        <p:spPr>
          <a:xfrm>
            <a:off x="130632" y="1238042"/>
            <a:ext cx="299298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bg1"/>
                </a:solidFill>
              </a:rPr>
              <a:t>INSPECTIONABLE VALVE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43934" y="1623705"/>
            <a:ext cx="297967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VALVE CAN BE CLEANED FROM IRON AND SAND</a:t>
            </a:r>
          </a:p>
        </p:txBody>
      </p:sp>
      <p:cxnSp>
        <p:nvCxnSpPr>
          <p:cNvPr id="51" name="Connettore 1 50"/>
          <p:cNvCxnSpPr>
            <a:stCxn id="53" idx="1"/>
            <a:endCxn id="52" idx="7"/>
          </p:cNvCxnSpPr>
          <p:nvPr/>
        </p:nvCxnSpPr>
        <p:spPr>
          <a:xfrm flipH="1">
            <a:off x="6158987" y="4024923"/>
            <a:ext cx="1638086" cy="108795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e 51"/>
          <p:cNvSpPr/>
          <p:nvPr/>
        </p:nvSpPr>
        <p:spPr>
          <a:xfrm>
            <a:off x="5835754" y="5058600"/>
            <a:ext cx="378691" cy="37061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asellaDiTesto 52"/>
          <p:cNvSpPr txBox="1"/>
          <p:nvPr/>
        </p:nvSpPr>
        <p:spPr>
          <a:xfrm>
            <a:off x="7797073" y="3840257"/>
            <a:ext cx="40640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PRE-CHARGE</a:t>
            </a:r>
            <a:r>
              <a:rPr lang="it-IT" dirty="0" smtClean="0">
                <a:solidFill>
                  <a:schemeClr val="bg1"/>
                </a:solidFill>
              </a:rPr>
              <a:t> PRESSURE VALVE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7797073" y="4275050"/>
            <a:ext cx="4064001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mtClean="0"/>
              <a:t>PRE-CHARGE PRESSURE CAN BE INSPECTED AND CHANGED</a:t>
            </a:r>
          </a:p>
          <a:p>
            <a:endParaRPr lang="it-IT"/>
          </a:p>
          <a:p>
            <a:r>
              <a:rPr lang="it-IT" smtClean="0"/>
              <a:t>OPTIONAL PRESSURE GAUGE HELPS TO VERIFY INTERNAL PRESSURE.</a:t>
            </a:r>
          </a:p>
        </p:txBody>
      </p:sp>
    </p:spTree>
    <p:extLst>
      <p:ext uri="{BB962C8B-B14F-4D97-AF65-F5344CB8AC3E}">
        <p14:creationId xmlns:p14="http://schemas.microsoft.com/office/powerpoint/2010/main" val="340983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generic-medical">
  <a:themeElements>
    <a:clrScheme name="m62-generic-medical 13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036B13"/>
      </a:accent1>
      <a:accent2>
        <a:srgbClr val="97BB98"/>
      </a:accent2>
      <a:accent3>
        <a:srgbClr val="FFFFFF"/>
      </a:accent3>
      <a:accent4>
        <a:srgbClr val="000000"/>
      </a:accent4>
      <a:accent5>
        <a:srgbClr val="AABAAA"/>
      </a:accent5>
      <a:accent6>
        <a:srgbClr val="88A989"/>
      </a:accent6>
      <a:hlink>
        <a:srgbClr val="C0C0C0"/>
      </a:hlink>
      <a:folHlink>
        <a:srgbClr val="004800"/>
      </a:folHlink>
    </a:clrScheme>
    <a:fontScheme name="m62-generic-med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62-generic-med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3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036B13"/>
        </a:accent1>
        <a:accent2>
          <a:srgbClr val="97BB98"/>
        </a:accent2>
        <a:accent3>
          <a:srgbClr val="FFFFFF"/>
        </a:accent3>
        <a:accent4>
          <a:srgbClr val="000000"/>
        </a:accent4>
        <a:accent5>
          <a:srgbClr val="AABAAA"/>
        </a:accent5>
        <a:accent6>
          <a:srgbClr val="88A989"/>
        </a:accent6>
        <a:hlink>
          <a:srgbClr val="C0C0C0"/>
        </a:hlink>
        <a:folHlink>
          <a:srgbClr val="004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m62-generic-medical</Template>
  <TotalTime>1197</TotalTime>
  <Words>1605</Words>
  <Application>Microsoft Office PowerPoint</Application>
  <PresentationFormat>Širokoúhlá obrazovka</PresentationFormat>
  <Paragraphs>362</Paragraphs>
  <Slides>31</Slides>
  <Notes>0</Notes>
  <HiddenSlides>0</HiddenSlides>
  <MMClips>2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Neo Sans</vt:lpstr>
      <vt:lpstr>Wingdings</vt:lpstr>
      <vt:lpstr>m62-generic-medical</vt:lpstr>
      <vt:lpstr>1_It’s not the design of your template</vt:lpstr>
      <vt:lpstr>Grafico</vt:lpstr>
      <vt:lpstr>2016 Customers Meeting</vt:lpstr>
      <vt:lpstr>PRODUCTS OVERVIEW</vt:lpstr>
      <vt:lpstr>PRESSURE SWITCHES FOR WATER PUMPS</vt:lpstr>
      <vt:lpstr>APPLICATIONS</vt:lpstr>
      <vt:lpstr>ADVANTAGES</vt:lpstr>
      <vt:lpstr>ELECTRONIC CONTROLLERS FOR WATER PUMPS</vt:lpstr>
      <vt:lpstr>APPLICATIONS</vt:lpstr>
      <vt:lpstr>ADVANTAGES</vt:lpstr>
      <vt:lpstr>BRIO TANK</vt:lpstr>
      <vt:lpstr>BRIO TOP</vt:lpstr>
      <vt:lpstr>WHY TO CHOOSE BRIO TOP ?</vt:lpstr>
      <vt:lpstr>WHY TO CHOOSE BRIO TOP ?</vt:lpstr>
      <vt:lpstr>WHY TO CHOOSE BRIO TOP ?</vt:lpstr>
      <vt:lpstr>WHY TO CHOOSE BRIO TOP ??</vt:lpstr>
      <vt:lpstr>INVERTERS FOR WATER PUMPS</vt:lpstr>
      <vt:lpstr>ADVANTAGES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NEW ON SIRIO 2.0?</vt:lpstr>
      <vt:lpstr>WHAT IS COMING ON??</vt:lpstr>
      <vt:lpstr>NETTUNO</vt:lpstr>
      <vt:lpstr>NETTUNO</vt:lpstr>
      <vt:lpstr>THANKS FOR YOUR ATTENTION!</vt:lpstr>
    </vt:vector>
  </TitlesOfParts>
  <Company>Italtecnica S.r.l.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Customers meeting</dc:title>
  <dc:creator>Filippo Bollettin</dc:creator>
  <cp:lastModifiedBy>obchod</cp:lastModifiedBy>
  <cp:revision>138</cp:revision>
  <dcterms:created xsi:type="dcterms:W3CDTF">2016-01-08T08:37:06Z</dcterms:created>
  <dcterms:modified xsi:type="dcterms:W3CDTF">2016-02-22T07:39:42Z</dcterms:modified>
</cp:coreProperties>
</file>